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handoutMasterIdLst>
    <p:handoutMasterId r:id="rId13"/>
  </p:handoutMasterIdLst>
  <p:sldIdLst>
    <p:sldId id="341" r:id="rId2"/>
    <p:sldId id="357" r:id="rId3"/>
    <p:sldId id="329" r:id="rId4"/>
    <p:sldId id="339" r:id="rId5"/>
    <p:sldId id="348" r:id="rId6"/>
    <p:sldId id="359" r:id="rId7"/>
    <p:sldId id="327" r:id="rId8"/>
    <p:sldId id="358" r:id="rId9"/>
    <p:sldId id="352" r:id="rId10"/>
    <p:sldId id="36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1935" autoAdjust="0"/>
  </p:normalViewPr>
  <p:slideViewPr>
    <p:cSldViewPr>
      <p:cViewPr varScale="1">
        <p:scale>
          <a:sx n="100" d="100"/>
          <a:sy n="100" d="100"/>
        </p:scale>
        <p:origin x="18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E7DF8D7-D659-4A46-B47A-340E20621A5E}" type="datetimeFigureOut">
              <a:rPr lang="en-US" smtClean="0"/>
              <a:pPr/>
              <a:t>1/23/2017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721F52D-5BCA-4562-B945-F569A17A42C8}" type="slidenum">
              <a:rPr lang="en-US" smtClean="0"/>
              <a:pPr/>
              <a:t>‹#›</a:t>
            </a:fld>
            <a:endParaRPr lang="en-US"/>
          </a:p>
        </p:txBody>
      </p:sp>
    </p:spTree>
    <p:extLst>
      <p:ext uri="{BB962C8B-B14F-4D97-AF65-F5344CB8AC3E}">
        <p14:creationId xmlns:p14="http://schemas.microsoft.com/office/powerpoint/2010/main" val="1028186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4C8CC96-62D6-4EDC-BCAE-55DE93EECF1A}" type="datetimeFigureOut">
              <a:rPr lang="en-US" smtClean="0"/>
              <a:pPr/>
              <a:t>1/23/2017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0E28AF3-A61F-459B-A4B1-210B8CF13BD4}" type="slidenum">
              <a:rPr lang="en-US" smtClean="0"/>
              <a:pPr/>
              <a:t>‹#›</a:t>
            </a:fld>
            <a:endParaRPr lang="en-US"/>
          </a:p>
        </p:txBody>
      </p:sp>
    </p:spTree>
    <p:extLst>
      <p:ext uri="{BB962C8B-B14F-4D97-AF65-F5344CB8AC3E}">
        <p14:creationId xmlns:p14="http://schemas.microsoft.com/office/powerpoint/2010/main" val="915798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70E28AF3-A61F-459B-A4B1-210B8CF13BD4}" type="slidenum">
              <a:rPr lang="en-US" smtClean="0"/>
              <a:pPr/>
              <a:t>1</a:t>
            </a:fld>
            <a:endParaRPr lang="en-US"/>
          </a:p>
        </p:txBody>
      </p:sp>
    </p:spTree>
    <p:extLst>
      <p:ext uri="{BB962C8B-B14F-4D97-AF65-F5344CB8AC3E}">
        <p14:creationId xmlns:p14="http://schemas.microsoft.com/office/powerpoint/2010/main" val="403639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70E28AF3-A61F-459B-A4B1-210B8CF13BD4}" type="slidenum">
              <a:rPr lang="en-US" smtClean="0"/>
              <a:pPr/>
              <a:t>4</a:t>
            </a:fld>
            <a:endParaRPr lang="en-US"/>
          </a:p>
        </p:txBody>
      </p:sp>
    </p:spTree>
    <p:extLst>
      <p:ext uri="{BB962C8B-B14F-4D97-AF65-F5344CB8AC3E}">
        <p14:creationId xmlns:p14="http://schemas.microsoft.com/office/powerpoint/2010/main" val="403639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28AF3-A61F-459B-A4B1-210B8CF13BD4}" type="slidenum">
              <a:rPr lang="en-US" smtClean="0"/>
              <a:pPr/>
              <a:t>8</a:t>
            </a:fld>
            <a:endParaRPr lang="en-US"/>
          </a:p>
        </p:txBody>
      </p:sp>
    </p:spTree>
    <p:extLst>
      <p:ext uri="{BB962C8B-B14F-4D97-AF65-F5344CB8AC3E}">
        <p14:creationId xmlns:p14="http://schemas.microsoft.com/office/powerpoint/2010/main" val="1146814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12C773E5-2E1F-49FD-84A2-A4F67FF7B330}" type="datetimeFigureOut">
              <a:rPr lang="en-US" smtClean="0"/>
              <a:pPr/>
              <a:t>1/23/2017</a:t>
            </a:fld>
            <a:endParaRPr lang="en-US"/>
          </a:p>
        </p:txBody>
      </p:sp>
      <p:sp>
        <p:nvSpPr>
          <p:cNvPr id="16" name="Slide Number Placeholder 15"/>
          <p:cNvSpPr>
            <a:spLocks noGrp="1"/>
          </p:cNvSpPr>
          <p:nvPr>
            <p:ph type="sldNum" sz="quarter" idx="11"/>
          </p:nvPr>
        </p:nvSpPr>
        <p:spPr/>
        <p:txBody>
          <a:bodyPr/>
          <a:lstStyle/>
          <a:p>
            <a:fld id="{6FB77273-50A2-47B8-BF79-B9DC4F719CB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C773E5-2E1F-49FD-84A2-A4F67FF7B330}"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77273-50A2-47B8-BF79-B9DC4F719C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C773E5-2E1F-49FD-84A2-A4F67FF7B330}"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77273-50A2-47B8-BF79-B9DC4F719C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2C773E5-2E1F-49FD-84A2-A4F67FF7B330}" type="datetimeFigureOut">
              <a:rPr lang="en-US" smtClean="0"/>
              <a:pPr/>
              <a:t>1/23/2017</a:t>
            </a:fld>
            <a:endParaRPr lang="en-US"/>
          </a:p>
        </p:txBody>
      </p:sp>
      <p:sp>
        <p:nvSpPr>
          <p:cNvPr id="15" name="Slide Number Placeholder 14"/>
          <p:cNvSpPr>
            <a:spLocks noGrp="1"/>
          </p:cNvSpPr>
          <p:nvPr>
            <p:ph type="sldNum" sz="quarter" idx="11"/>
          </p:nvPr>
        </p:nvSpPr>
        <p:spPr/>
        <p:txBody>
          <a:bodyPr/>
          <a:lstStyle/>
          <a:p>
            <a:fld id="{6FB77273-50A2-47B8-BF79-B9DC4F719CBF}"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12C773E5-2E1F-49FD-84A2-A4F67FF7B330}" type="datetimeFigureOut">
              <a:rPr lang="en-US" smtClean="0"/>
              <a:pPr/>
              <a:t>1/23/2017</a:t>
            </a:fld>
            <a:endParaRPr lang="en-US"/>
          </a:p>
        </p:txBody>
      </p:sp>
      <p:sp>
        <p:nvSpPr>
          <p:cNvPr id="13" name="Slide Number Placeholder 12"/>
          <p:cNvSpPr>
            <a:spLocks noGrp="1"/>
          </p:cNvSpPr>
          <p:nvPr>
            <p:ph type="sldNum" sz="quarter" idx="11"/>
          </p:nvPr>
        </p:nvSpPr>
        <p:spPr/>
        <p:txBody>
          <a:bodyPr/>
          <a:lstStyle/>
          <a:p>
            <a:fld id="{6FB77273-50A2-47B8-BF79-B9DC4F719CB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2C773E5-2E1F-49FD-84A2-A4F67FF7B330}" type="datetimeFigureOut">
              <a:rPr lang="en-US" smtClean="0"/>
              <a:pPr/>
              <a:t>1/23/2017</a:t>
            </a:fld>
            <a:endParaRPr lang="en-US"/>
          </a:p>
        </p:txBody>
      </p:sp>
      <p:sp>
        <p:nvSpPr>
          <p:cNvPr id="9" name="Slide Number Placeholder 8"/>
          <p:cNvSpPr>
            <a:spLocks noGrp="1"/>
          </p:cNvSpPr>
          <p:nvPr>
            <p:ph type="sldNum" sz="quarter" idx="11"/>
          </p:nvPr>
        </p:nvSpPr>
        <p:spPr/>
        <p:txBody>
          <a:bodyPr/>
          <a:lstStyle/>
          <a:p>
            <a:fld id="{6FB77273-50A2-47B8-BF79-B9DC4F719CB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12C773E5-2E1F-49FD-84A2-A4F67FF7B330}" type="datetimeFigureOut">
              <a:rPr lang="en-US" smtClean="0"/>
              <a:pPr/>
              <a:t>1/23/2017</a:t>
            </a:fld>
            <a:endParaRPr lang="en-US"/>
          </a:p>
        </p:txBody>
      </p:sp>
      <p:sp>
        <p:nvSpPr>
          <p:cNvPr id="15" name="Slide Number Placeholder 14"/>
          <p:cNvSpPr>
            <a:spLocks noGrp="1"/>
          </p:cNvSpPr>
          <p:nvPr>
            <p:ph type="sldNum" sz="quarter" idx="11"/>
          </p:nvPr>
        </p:nvSpPr>
        <p:spPr/>
        <p:txBody>
          <a:bodyPr/>
          <a:lstStyle/>
          <a:p>
            <a:fld id="{6FB77273-50A2-47B8-BF79-B9DC4F719CBF}"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2C773E5-2E1F-49FD-84A2-A4F67FF7B330}" type="datetimeFigureOut">
              <a:rPr lang="en-US" smtClean="0"/>
              <a:pPr/>
              <a:t>1/23/2017</a:t>
            </a:fld>
            <a:endParaRPr lang="en-US"/>
          </a:p>
        </p:txBody>
      </p:sp>
      <p:sp>
        <p:nvSpPr>
          <p:cNvPr id="8" name="Slide Number Placeholder 7"/>
          <p:cNvSpPr>
            <a:spLocks noGrp="1"/>
          </p:cNvSpPr>
          <p:nvPr>
            <p:ph type="sldNum" sz="quarter" idx="11"/>
          </p:nvPr>
        </p:nvSpPr>
        <p:spPr/>
        <p:txBody>
          <a:bodyPr/>
          <a:lstStyle/>
          <a:p>
            <a:fld id="{6FB77273-50A2-47B8-BF79-B9DC4F719CB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2C773E5-2E1F-49FD-84A2-A4F67FF7B330}" type="datetimeFigureOut">
              <a:rPr lang="en-US" smtClean="0"/>
              <a:pPr/>
              <a:t>1/23/2017</a:t>
            </a:fld>
            <a:endParaRPr lang="en-US"/>
          </a:p>
        </p:txBody>
      </p:sp>
      <p:sp>
        <p:nvSpPr>
          <p:cNvPr id="6" name="Slide Number Placeholder 5"/>
          <p:cNvSpPr>
            <a:spLocks noGrp="1"/>
          </p:cNvSpPr>
          <p:nvPr>
            <p:ph type="sldNum" sz="quarter" idx="11"/>
          </p:nvPr>
        </p:nvSpPr>
        <p:spPr/>
        <p:txBody>
          <a:bodyPr/>
          <a:lstStyle/>
          <a:p>
            <a:fld id="{6FB77273-50A2-47B8-BF79-B9DC4F719CBF}"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2C773E5-2E1F-49FD-84A2-A4F67FF7B330}" type="datetimeFigureOut">
              <a:rPr lang="en-US" smtClean="0"/>
              <a:pPr/>
              <a:t>1/23/2017</a:t>
            </a:fld>
            <a:endParaRPr lang="en-US"/>
          </a:p>
        </p:txBody>
      </p:sp>
      <p:sp>
        <p:nvSpPr>
          <p:cNvPr id="16" name="Slide Number Placeholder 15"/>
          <p:cNvSpPr>
            <a:spLocks noGrp="1"/>
          </p:cNvSpPr>
          <p:nvPr>
            <p:ph type="sldNum" sz="quarter" idx="11"/>
          </p:nvPr>
        </p:nvSpPr>
        <p:spPr/>
        <p:txBody>
          <a:bodyPr/>
          <a:lstStyle/>
          <a:p>
            <a:fld id="{6FB77273-50A2-47B8-BF79-B9DC4F719CB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2C773E5-2E1F-49FD-84A2-A4F67FF7B330}" type="datetimeFigureOut">
              <a:rPr lang="en-US" smtClean="0"/>
              <a:pPr/>
              <a:t>1/23/2017</a:t>
            </a:fld>
            <a:endParaRPr lang="en-US"/>
          </a:p>
        </p:txBody>
      </p:sp>
      <p:sp>
        <p:nvSpPr>
          <p:cNvPr id="14" name="Slide Number Placeholder 13"/>
          <p:cNvSpPr>
            <a:spLocks noGrp="1"/>
          </p:cNvSpPr>
          <p:nvPr>
            <p:ph type="sldNum" sz="quarter" idx="11"/>
          </p:nvPr>
        </p:nvSpPr>
        <p:spPr/>
        <p:txBody>
          <a:bodyPr/>
          <a:lstStyle/>
          <a:p>
            <a:fld id="{6FB77273-50A2-47B8-BF79-B9DC4F719CBF}"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2C773E5-2E1F-49FD-84A2-A4F67FF7B330}" type="datetimeFigureOut">
              <a:rPr lang="en-US" smtClean="0"/>
              <a:pPr/>
              <a:t>1/23/2017</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6FB77273-50A2-47B8-BF79-B9DC4F719CB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FenkAVsGmE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wjvQJ5pV7m0&amp;list=WL&amp;index=6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76200"/>
            <a:ext cx="8686800" cy="1384995"/>
          </a:xfrm>
          <a:prstGeom prst="rect">
            <a:avLst/>
          </a:prstGeom>
          <a:noFill/>
        </p:spPr>
        <p:txBody>
          <a:bodyPr wrap="square" rtlCol="0">
            <a:spAutoFit/>
          </a:bodyPr>
          <a:lstStyle/>
          <a:p>
            <a:pPr algn="ctr"/>
            <a:r>
              <a:rPr lang="en-US" sz="2800" b="1" dirty="0" smtClean="0">
                <a:solidFill>
                  <a:srgbClr val="FFFF00"/>
                </a:solidFill>
              </a:rPr>
              <a:t>Little Flower Men’s Night</a:t>
            </a:r>
          </a:p>
          <a:p>
            <a:pPr algn="ctr"/>
            <a:r>
              <a:rPr lang="en-US" sz="2800" b="1" dirty="0" smtClean="0">
                <a:solidFill>
                  <a:srgbClr val="FFFF00"/>
                </a:solidFill>
              </a:rPr>
              <a:t>January 14, 2017</a:t>
            </a:r>
          </a:p>
          <a:p>
            <a:pPr algn="ctr"/>
            <a:r>
              <a:rPr lang="en-US" sz="2800" b="1" i="1" dirty="0" smtClean="0">
                <a:solidFill>
                  <a:srgbClr val="FFFF00"/>
                </a:solidFill>
              </a:rPr>
              <a:t>Stumbling Into God’s Merciful Embrace</a:t>
            </a:r>
          </a:p>
        </p:txBody>
      </p:sp>
      <p:sp>
        <p:nvSpPr>
          <p:cNvPr id="11" name="Content Placeholder 2"/>
          <p:cNvSpPr>
            <a:spLocks noGrp="1"/>
          </p:cNvSpPr>
          <p:nvPr>
            <p:ph idx="1"/>
          </p:nvPr>
        </p:nvSpPr>
        <p:spPr>
          <a:xfrm>
            <a:off x="3581400" y="1447800"/>
            <a:ext cx="5486400" cy="5334000"/>
          </a:xfrm>
        </p:spPr>
        <p:txBody>
          <a:bodyPr>
            <a:normAutofit fontScale="92500"/>
          </a:bodyPr>
          <a:lstStyle/>
          <a:p>
            <a:pPr marL="0" indent="0" algn="ctr">
              <a:lnSpc>
                <a:spcPct val="110000"/>
              </a:lnSpc>
              <a:buNone/>
            </a:pPr>
            <a:r>
              <a:rPr lang="en-US" sz="2600" b="1" i="1" u="sng" dirty="0" smtClean="0">
                <a:solidFill>
                  <a:srgbClr val="FFFF00"/>
                </a:solidFill>
              </a:rPr>
              <a:t>Dr. Timothy Gray</a:t>
            </a:r>
          </a:p>
          <a:p>
            <a:pPr marL="0" indent="0">
              <a:lnSpc>
                <a:spcPct val="110000"/>
              </a:lnSpc>
              <a:buFont typeface="Wingdings" pitchFamily="2" charset="2"/>
              <a:buChar char="§"/>
            </a:pPr>
            <a:r>
              <a:rPr lang="en-US" sz="1800" b="1" dirty="0" smtClean="0"/>
              <a:t>   </a:t>
            </a:r>
            <a:r>
              <a:rPr lang="en-US" sz="2200" b="1" dirty="0" smtClean="0">
                <a:effectLst/>
              </a:rPr>
              <a:t>President and Associate Professor of Sacred Scripture at  The Augustine Institute</a:t>
            </a:r>
          </a:p>
          <a:p>
            <a:pPr marL="0" indent="0">
              <a:lnSpc>
                <a:spcPct val="110000"/>
              </a:lnSpc>
              <a:buFont typeface="Wingdings" pitchFamily="2" charset="2"/>
              <a:buChar char="§"/>
            </a:pPr>
            <a:r>
              <a:rPr lang="en-US" sz="2200" b="1" dirty="0" smtClean="0">
                <a:effectLst/>
              </a:rPr>
              <a:t>  MA, Franciscan University of Steubenville;  </a:t>
            </a:r>
            <a:r>
              <a:rPr lang="en-US" sz="2200" b="1" dirty="0" err="1" smtClean="0">
                <a:effectLst/>
              </a:rPr>
              <a:t>ThM</a:t>
            </a:r>
            <a:r>
              <a:rPr lang="en-US" sz="2200" b="1" dirty="0" smtClean="0">
                <a:effectLst/>
              </a:rPr>
              <a:t>, Duke University;   PhD in Biblical Studies from Catholic University of America</a:t>
            </a:r>
          </a:p>
          <a:p>
            <a:pPr marL="0" indent="0">
              <a:lnSpc>
                <a:spcPct val="110000"/>
              </a:lnSpc>
              <a:buFont typeface="Wingdings" pitchFamily="2" charset="2"/>
              <a:buChar char="§"/>
            </a:pPr>
            <a:r>
              <a:rPr lang="en-US" sz="2200" b="1" dirty="0" smtClean="0">
                <a:effectLst/>
              </a:rPr>
              <a:t>  At Augustine Institute, guided creation of </a:t>
            </a:r>
            <a:r>
              <a:rPr lang="en-US" sz="2200" b="1" i="1" dirty="0" err="1" smtClean="0">
                <a:effectLst/>
              </a:rPr>
              <a:t>Symbolon</a:t>
            </a:r>
            <a:r>
              <a:rPr lang="en-US" sz="2200" b="1" dirty="0" smtClean="0">
                <a:effectLst/>
              </a:rPr>
              <a:t> (adult faith formation), </a:t>
            </a:r>
            <a:r>
              <a:rPr lang="en-US" sz="2200" b="1" i="1" dirty="0" err="1" smtClean="0">
                <a:effectLst/>
              </a:rPr>
              <a:t>YDisciple</a:t>
            </a:r>
            <a:r>
              <a:rPr lang="en-US" sz="2200" b="1" dirty="0" smtClean="0">
                <a:effectLst/>
              </a:rPr>
              <a:t> (youth faith formation), </a:t>
            </a:r>
            <a:r>
              <a:rPr lang="en-US" sz="2200" b="1" i="1" dirty="0" smtClean="0">
                <a:effectLst/>
              </a:rPr>
              <a:t>Beloved</a:t>
            </a:r>
            <a:r>
              <a:rPr lang="en-US" sz="2200" b="1" dirty="0" smtClean="0">
                <a:effectLst/>
              </a:rPr>
              <a:t> (marriage enrichment, prep) and </a:t>
            </a:r>
            <a:r>
              <a:rPr lang="en-US" sz="2200" b="1" i="1" dirty="0" err="1" smtClean="0">
                <a:effectLst/>
              </a:rPr>
              <a:t>Lectio</a:t>
            </a:r>
            <a:r>
              <a:rPr lang="en-US" sz="2200" b="1" dirty="0" smtClean="0">
                <a:effectLst/>
              </a:rPr>
              <a:t> (Bible studies)</a:t>
            </a:r>
          </a:p>
          <a:p>
            <a:pPr marL="0" indent="0">
              <a:lnSpc>
                <a:spcPct val="110000"/>
              </a:lnSpc>
              <a:buFont typeface="Wingdings" pitchFamily="2" charset="2"/>
              <a:buChar char="§"/>
            </a:pPr>
            <a:r>
              <a:rPr lang="en-US" sz="2200" b="1" dirty="0" smtClean="0">
                <a:effectLst/>
              </a:rPr>
              <a:t>  Authored numerous books</a:t>
            </a:r>
          </a:p>
          <a:p>
            <a:pPr marL="0" indent="0">
              <a:lnSpc>
                <a:spcPct val="110000"/>
              </a:lnSpc>
              <a:buFont typeface="Wingdings" pitchFamily="2" charset="2"/>
              <a:buChar char="§"/>
            </a:pPr>
            <a:r>
              <a:rPr lang="en-US" sz="2200" b="1" dirty="0" smtClean="0">
                <a:effectLst/>
              </a:rPr>
              <a:t>  Lives with his wife Kris, and son Joseph in Littleton, CO</a:t>
            </a:r>
          </a:p>
        </p:txBody>
      </p:sp>
      <p:pic>
        <p:nvPicPr>
          <p:cNvPr id="6" name="Picture 2"/>
          <p:cNvPicPr>
            <a:picLocks noChangeAspect="1" noChangeArrowheads="1"/>
          </p:cNvPicPr>
          <p:nvPr/>
        </p:nvPicPr>
        <p:blipFill>
          <a:blip r:embed="rId3" cstate="print"/>
          <a:srcRect/>
          <a:stretch>
            <a:fillRect/>
          </a:stretch>
        </p:blipFill>
        <p:spPr bwMode="auto">
          <a:xfrm>
            <a:off x="457200" y="2362200"/>
            <a:ext cx="2690304" cy="2995690"/>
          </a:xfrm>
          <a:prstGeom prst="rect">
            <a:avLst/>
          </a:prstGeom>
          <a:noFill/>
          <a:ln w="25400">
            <a:solidFill>
              <a:schemeClr val="tx1"/>
            </a:solidFill>
            <a:miter lim="800000"/>
            <a:headEnd/>
            <a:tailEnd/>
          </a:ln>
        </p:spPr>
      </p:pic>
    </p:spTree>
    <p:extLst>
      <p:ext uri="{BB962C8B-B14F-4D97-AF65-F5344CB8AC3E}">
        <p14:creationId xmlns:p14="http://schemas.microsoft.com/office/powerpoint/2010/main" val="3481915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1295400"/>
            <a:ext cx="5410200" cy="5257800"/>
          </a:xfrm>
        </p:spPr>
        <p:txBody>
          <a:bodyPr>
            <a:noAutofit/>
          </a:bodyPr>
          <a:lstStyle/>
          <a:p>
            <a:pPr marL="0" indent="0" algn="ctr">
              <a:buNone/>
            </a:pPr>
            <a:r>
              <a:rPr lang="en-US" sz="3600" b="1" dirty="0" smtClean="0"/>
              <a:t>Saturday, February 11</a:t>
            </a:r>
          </a:p>
          <a:p>
            <a:pPr marL="0" indent="0" algn="ctr">
              <a:buNone/>
            </a:pPr>
            <a:r>
              <a:rPr lang="en-US" sz="3600" b="1" dirty="0" smtClean="0"/>
              <a:t>7-9 pm</a:t>
            </a:r>
          </a:p>
          <a:p>
            <a:pPr marL="0" indent="0" algn="ctr">
              <a:buNone/>
            </a:pPr>
            <a:r>
              <a:rPr lang="en-US" sz="3600" b="1" i="1" dirty="0" smtClean="0"/>
              <a:t>Science and Faith, </a:t>
            </a:r>
          </a:p>
          <a:p>
            <a:pPr marL="0" indent="0" algn="ctr">
              <a:buNone/>
            </a:pPr>
            <a:r>
              <a:rPr lang="en-US" sz="3600" b="1" i="1" dirty="0" smtClean="0"/>
              <a:t>the Myth of Conflict</a:t>
            </a:r>
          </a:p>
          <a:p>
            <a:pPr marL="0" indent="0" algn="ctr">
              <a:buNone/>
            </a:pPr>
            <a:r>
              <a:rPr lang="en-US" sz="3600" b="1" dirty="0" smtClean="0"/>
              <a:t>Dr. Stephen Barr</a:t>
            </a:r>
          </a:p>
          <a:p>
            <a:pPr marL="0" indent="0" algn="ctr">
              <a:buNone/>
            </a:pPr>
            <a:endParaRPr lang="en-US" sz="3600" b="1" dirty="0" smtClean="0"/>
          </a:p>
          <a:p>
            <a:pPr marL="0" indent="0" algn="ctr">
              <a:buNone/>
            </a:pPr>
            <a:r>
              <a:rPr lang="en-US" sz="3600" b="1" dirty="0" smtClean="0"/>
              <a:t>St. Francis Room</a:t>
            </a:r>
          </a:p>
          <a:p>
            <a:pPr marL="0" indent="0" algn="ctr">
              <a:buNone/>
            </a:pPr>
            <a:r>
              <a:rPr lang="en-US" sz="3600" b="1" i="1" dirty="0" smtClean="0">
                <a:solidFill>
                  <a:srgbClr val="FFFF00"/>
                </a:solidFill>
              </a:rPr>
              <a:t>Bring a friend!</a:t>
            </a:r>
          </a:p>
        </p:txBody>
      </p:sp>
      <p:sp>
        <p:nvSpPr>
          <p:cNvPr id="2" name="Title 1"/>
          <p:cNvSpPr>
            <a:spLocks noGrp="1"/>
          </p:cNvSpPr>
          <p:nvPr>
            <p:ph type="title"/>
          </p:nvPr>
        </p:nvSpPr>
        <p:spPr>
          <a:xfrm>
            <a:off x="914400" y="228600"/>
            <a:ext cx="7162800" cy="929640"/>
          </a:xfrm>
        </p:spPr>
        <p:txBody>
          <a:bodyPr>
            <a:normAutofit/>
          </a:bodyPr>
          <a:lstStyle/>
          <a:p>
            <a:pPr algn="ctr"/>
            <a:r>
              <a:rPr lang="en-US" sz="4400" b="1" dirty="0" smtClean="0">
                <a:solidFill>
                  <a:srgbClr val="FFFF00"/>
                </a:solidFill>
              </a:rPr>
              <a:t>Next Men’s Night</a:t>
            </a:r>
            <a:endParaRPr lang="en-US" sz="4400" b="1" dirty="0">
              <a:solidFill>
                <a:srgbClr val="FFFF00"/>
              </a:solidFill>
            </a:endParaRPr>
          </a:p>
        </p:txBody>
      </p:sp>
      <p:pic>
        <p:nvPicPr>
          <p:cNvPr id="5" name="Picture 2"/>
          <p:cNvPicPr>
            <a:picLocks noChangeAspect="1" noChangeArrowheads="1"/>
          </p:cNvPicPr>
          <p:nvPr/>
        </p:nvPicPr>
        <p:blipFill>
          <a:blip r:embed="rId2" cstate="print"/>
          <a:srcRect/>
          <a:stretch>
            <a:fillRect/>
          </a:stretch>
        </p:blipFill>
        <p:spPr bwMode="auto">
          <a:xfrm>
            <a:off x="609600" y="2209800"/>
            <a:ext cx="2643310" cy="3009900"/>
          </a:xfrm>
          <a:prstGeom prst="rect">
            <a:avLst/>
          </a:prstGeom>
          <a:noFill/>
          <a:ln w="34925">
            <a:solidFill>
              <a:schemeClr val="tx1"/>
            </a:solidFill>
            <a:miter lim="800000"/>
            <a:headEnd/>
            <a:tailEnd/>
          </a:ln>
        </p:spPr>
      </p:pic>
    </p:spTree>
    <p:extLst>
      <p:ext uri="{BB962C8B-B14F-4D97-AF65-F5344CB8AC3E}">
        <p14:creationId xmlns:p14="http://schemas.microsoft.com/office/powerpoint/2010/main" val="2276587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14400" y="381000"/>
            <a:ext cx="7543800" cy="1323439"/>
          </a:xfrm>
          <a:prstGeom prst="rect">
            <a:avLst/>
          </a:prstGeom>
        </p:spPr>
        <p:txBody>
          <a:bodyPr wrap="square">
            <a:spAutoFit/>
          </a:bodyPr>
          <a:lstStyle/>
          <a:p>
            <a:pPr algn="ctr"/>
            <a:r>
              <a:rPr lang="en-US" sz="4000" b="1" dirty="0" smtClean="0">
                <a:solidFill>
                  <a:srgbClr val="FFFF00"/>
                </a:solidFill>
              </a:rPr>
              <a:t>Little Flower Men’s Night</a:t>
            </a:r>
          </a:p>
          <a:p>
            <a:pPr algn="ctr"/>
            <a:r>
              <a:rPr lang="en-US" sz="4000" b="1" dirty="0" smtClean="0">
                <a:solidFill>
                  <a:srgbClr val="FFFF00"/>
                </a:solidFill>
              </a:rPr>
              <a:t>Opening Song</a:t>
            </a:r>
          </a:p>
        </p:txBody>
      </p:sp>
      <p:sp>
        <p:nvSpPr>
          <p:cNvPr id="4" name="Rectangle 3"/>
          <p:cNvSpPr/>
          <p:nvPr/>
        </p:nvSpPr>
        <p:spPr>
          <a:xfrm>
            <a:off x="952500" y="4724400"/>
            <a:ext cx="7315200" cy="1015663"/>
          </a:xfrm>
          <a:prstGeom prst="rect">
            <a:avLst/>
          </a:prstGeom>
        </p:spPr>
        <p:txBody>
          <a:bodyPr wrap="square">
            <a:spAutoFit/>
          </a:bodyPr>
          <a:lstStyle/>
          <a:p>
            <a:pPr algn="ctr"/>
            <a:endParaRPr lang="en-US" sz="2400" b="1" i="1" dirty="0" smtClean="0"/>
          </a:p>
          <a:p>
            <a:pPr algn="ctr"/>
            <a:r>
              <a:rPr lang="en-US" sz="3600" b="1" dirty="0" smtClean="0"/>
              <a:t>Phillips, Craig and Dean</a:t>
            </a:r>
          </a:p>
        </p:txBody>
      </p:sp>
      <p:sp>
        <p:nvSpPr>
          <p:cNvPr id="5" name="Rectangle 4"/>
          <p:cNvSpPr/>
          <p:nvPr/>
        </p:nvSpPr>
        <p:spPr>
          <a:xfrm>
            <a:off x="1828800" y="3200400"/>
            <a:ext cx="5562600" cy="1200329"/>
          </a:xfrm>
          <a:prstGeom prst="rect">
            <a:avLst/>
          </a:prstGeom>
        </p:spPr>
        <p:txBody>
          <a:bodyPr wrap="square">
            <a:spAutoFit/>
          </a:bodyPr>
          <a:lstStyle/>
          <a:p>
            <a:pPr algn="ctr"/>
            <a:r>
              <a:rPr lang="en-US" sz="3600" u="sng" dirty="0" smtClean="0">
                <a:hlinkClick r:id="rId2"/>
              </a:rPr>
              <a:t>He Ran To Me</a:t>
            </a:r>
            <a:endParaRPr lang="en-US" sz="3600" u="sng" dirty="0" smtClean="0"/>
          </a:p>
          <a:p>
            <a:pPr algn="ctr"/>
            <a:endParaRPr lang="en-US" sz="3600" dirty="0"/>
          </a:p>
        </p:txBody>
      </p:sp>
    </p:spTree>
    <p:extLst>
      <p:ext uri="{BB962C8B-B14F-4D97-AF65-F5344CB8AC3E}">
        <p14:creationId xmlns:p14="http://schemas.microsoft.com/office/powerpoint/2010/main" val="4172571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7000" y="1066800"/>
            <a:ext cx="4038600" cy="4038600"/>
          </a:xfrm>
        </p:spPr>
        <p:txBody>
          <a:bodyPr/>
          <a:lstStyle/>
          <a:p>
            <a:pPr>
              <a:buNone/>
            </a:pPr>
            <a:endParaRPr lang="en-US" sz="3600" b="1" dirty="0" smtClean="0"/>
          </a:p>
          <a:p>
            <a:pPr>
              <a:buFont typeface="Wingdings" panose="05000000000000000000" pitchFamily="2" charset="2"/>
              <a:buChar char="v"/>
            </a:pPr>
            <a:r>
              <a:rPr lang="en-US" sz="3600" b="1" dirty="0" smtClean="0"/>
              <a:t>  Opening Prayer</a:t>
            </a:r>
          </a:p>
          <a:p>
            <a:pPr>
              <a:buFont typeface="Wingdings" panose="05000000000000000000" pitchFamily="2" charset="2"/>
              <a:buChar char="v"/>
            </a:pPr>
            <a:endParaRPr lang="en-US" sz="3600" dirty="0"/>
          </a:p>
          <a:p>
            <a:pPr>
              <a:buFont typeface="Wingdings" panose="05000000000000000000" pitchFamily="2" charset="2"/>
              <a:buChar char="v"/>
            </a:pPr>
            <a:r>
              <a:rPr lang="en-US" sz="3600" b="1" dirty="0" smtClean="0"/>
              <a:t>   Introductions</a:t>
            </a:r>
          </a:p>
          <a:p>
            <a:pPr>
              <a:buFont typeface="Wingdings" panose="05000000000000000000" pitchFamily="2" charset="2"/>
              <a:buChar char="v"/>
            </a:pPr>
            <a:endParaRPr lang="en-US" dirty="0"/>
          </a:p>
        </p:txBody>
      </p:sp>
      <p:sp>
        <p:nvSpPr>
          <p:cNvPr id="3" name="Rectangle 2"/>
          <p:cNvSpPr/>
          <p:nvPr/>
        </p:nvSpPr>
        <p:spPr>
          <a:xfrm>
            <a:off x="914400" y="381000"/>
            <a:ext cx="7543800" cy="707886"/>
          </a:xfrm>
          <a:prstGeom prst="rect">
            <a:avLst/>
          </a:prstGeom>
        </p:spPr>
        <p:txBody>
          <a:bodyPr wrap="square">
            <a:spAutoFit/>
          </a:bodyPr>
          <a:lstStyle/>
          <a:p>
            <a:pPr algn="ctr"/>
            <a:r>
              <a:rPr lang="en-US" sz="4000" b="1" dirty="0" smtClean="0">
                <a:solidFill>
                  <a:srgbClr val="FFFF00"/>
                </a:solidFill>
              </a:rPr>
              <a:t>Little Flower Men’s Night</a:t>
            </a:r>
          </a:p>
        </p:txBody>
      </p:sp>
    </p:spTree>
    <p:extLst>
      <p:ext uri="{BB962C8B-B14F-4D97-AF65-F5344CB8AC3E}">
        <p14:creationId xmlns:p14="http://schemas.microsoft.com/office/powerpoint/2010/main" val="595108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4895671"/>
            <a:ext cx="8686800" cy="1200329"/>
          </a:xfrm>
          <a:prstGeom prst="rect">
            <a:avLst/>
          </a:prstGeom>
          <a:noFill/>
        </p:spPr>
        <p:txBody>
          <a:bodyPr wrap="square" rtlCol="0">
            <a:spAutoFit/>
          </a:bodyPr>
          <a:lstStyle/>
          <a:p>
            <a:pPr algn="ctr"/>
            <a:r>
              <a:rPr lang="en-US" sz="3600" b="1" dirty="0" smtClean="0"/>
              <a:t>Dr. Timothy Gray</a:t>
            </a:r>
          </a:p>
          <a:p>
            <a:pPr algn="ctr"/>
            <a:r>
              <a:rPr lang="en-US" sz="3600" b="1" dirty="0" err="1" smtClean="0"/>
              <a:t>Nappa</a:t>
            </a:r>
            <a:r>
              <a:rPr lang="en-US" sz="3600" b="1" dirty="0" smtClean="0"/>
              <a:t> Institute 2016 Conference</a:t>
            </a:r>
          </a:p>
        </p:txBody>
      </p:sp>
      <p:sp>
        <p:nvSpPr>
          <p:cNvPr id="8" name="Rectangle 7"/>
          <p:cNvSpPr/>
          <p:nvPr/>
        </p:nvSpPr>
        <p:spPr>
          <a:xfrm>
            <a:off x="762000" y="381000"/>
            <a:ext cx="7543800" cy="707886"/>
          </a:xfrm>
          <a:prstGeom prst="rect">
            <a:avLst/>
          </a:prstGeom>
        </p:spPr>
        <p:txBody>
          <a:bodyPr wrap="square">
            <a:spAutoFit/>
          </a:bodyPr>
          <a:lstStyle/>
          <a:p>
            <a:pPr algn="ctr"/>
            <a:r>
              <a:rPr lang="en-US" sz="4000" b="1" dirty="0" smtClean="0">
                <a:solidFill>
                  <a:srgbClr val="FFFF00"/>
                </a:solidFill>
              </a:rPr>
              <a:t>Little Flower Men’s Night</a:t>
            </a:r>
          </a:p>
        </p:txBody>
      </p:sp>
      <p:sp>
        <p:nvSpPr>
          <p:cNvPr id="6" name="Rectangle 5"/>
          <p:cNvSpPr/>
          <p:nvPr/>
        </p:nvSpPr>
        <p:spPr>
          <a:xfrm>
            <a:off x="838200" y="2286000"/>
            <a:ext cx="7391400" cy="1723549"/>
          </a:xfrm>
          <a:prstGeom prst="rect">
            <a:avLst/>
          </a:prstGeom>
        </p:spPr>
        <p:txBody>
          <a:bodyPr wrap="square">
            <a:spAutoFit/>
          </a:bodyPr>
          <a:lstStyle/>
          <a:p>
            <a:pPr algn="ctr"/>
            <a:r>
              <a:rPr lang="en-US" sz="4400" u="sng" dirty="0" smtClean="0">
                <a:hlinkClick r:id="rId3"/>
              </a:rPr>
              <a:t>Stumbling Into God's Merciful Embrace</a:t>
            </a:r>
            <a:endParaRPr lang="en-US" sz="4400" u="sng" dirty="0" smtClean="0"/>
          </a:p>
          <a:p>
            <a:pPr algn="ctr"/>
            <a:endParaRPr lang="en-US" dirty="0"/>
          </a:p>
        </p:txBody>
      </p:sp>
    </p:spTree>
    <p:extLst>
      <p:ext uri="{BB962C8B-B14F-4D97-AF65-F5344CB8AC3E}">
        <p14:creationId xmlns:p14="http://schemas.microsoft.com/office/powerpoint/2010/main" val="3481915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52400"/>
            <a:ext cx="7543800" cy="584775"/>
          </a:xfrm>
          <a:prstGeom prst="rect">
            <a:avLst/>
          </a:prstGeom>
        </p:spPr>
        <p:txBody>
          <a:bodyPr wrap="square">
            <a:spAutoFit/>
          </a:bodyPr>
          <a:lstStyle/>
          <a:p>
            <a:pPr algn="ctr"/>
            <a:r>
              <a:rPr lang="en-US" sz="3200" b="1" dirty="0" smtClean="0">
                <a:solidFill>
                  <a:srgbClr val="FFFF00"/>
                </a:solidFill>
              </a:rPr>
              <a:t>Little Flower Men’s Night</a:t>
            </a:r>
          </a:p>
        </p:txBody>
      </p:sp>
      <p:sp>
        <p:nvSpPr>
          <p:cNvPr id="5" name="TextBox 4"/>
          <p:cNvSpPr txBox="1"/>
          <p:nvPr/>
        </p:nvSpPr>
        <p:spPr>
          <a:xfrm>
            <a:off x="152400" y="685800"/>
            <a:ext cx="8839200" cy="6155531"/>
          </a:xfrm>
          <a:prstGeom prst="rect">
            <a:avLst/>
          </a:prstGeom>
          <a:noFill/>
        </p:spPr>
        <p:txBody>
          <a:bodyPr wrap="square" rtlCol="0">
            <a:spAutoFit/>
          </a:bodyPr>
          <a:lstStyle/>
          <a:p>
            <a:pPr marL="514350" indent="-514350"/>
            <a:r>
              <a:rPr lang="en-US" sz="3000" b="1" i="1" dirty="0" smtClean="0">
                <a:solidFill>
                  <a:srgbClr val="FFFF00"/>
                </a:solidFill>
              </a:rPr>
              <a:t>Reflection . . .</a:t>
            </a:r>
            <a:endParaRPr lang="en-US" sz="3000" b="1" i="1" dirty="0" smtClean="0"/>
          </a:p>
          <a:p>
            <a:pPr marL="514350" indent="-514350">
              <a:buAutoNum type="arabicPeriod"/>
            </a:pPr>
            <a:r>
              <a:rPr lang="en-US" sz="2800" b="1" dirty="0" smtClean="0"/>
              <a:t>The cross does NOT make God merciful but instead is the effect of His loving mercy</a:t>
            </a:r>
          </a:p>
          <a:p>
            <a:pPr marL="514350" indent="-514350">
              <a:buAutoNum type="arabicPeriod"/>
            </a:pPr>
            <a:r>
              <a:rPr lang="en-US" sz="2800" b="1" dirty="0" smtClean="0"/>
              <a:t>If we don’t trust God, how can we love Him?</a:t>
            </a:r>
          </a:p>
          <a:p>
            <a:pPr marL="514350" indent="-514350">
              <a:buAutoNum type="arabicPeriod"/>
            </a:pPr>
            <a:r>
              <a:rPr lang="en-US" sz="2800" b="1" dirty="0" smtClean="0"/>
              <a:t>There is a love greater than our sin.  Do we think of God as one who loves and is always ready to forgive our sins?</a:t>
            </a:r>
          </a:p>
          <a:p>
            <a:pPr marL="514350" indent="-514350">
              <a:buAutoNum type="arabicPeriod"/>
            </a:pPr>
            <a:r>
              <a:rPr lang="en-US" sz="2800" b="1" dirty="0" smtClean="0"/>
              <a:t>Stripped of our pride, God can do great things through us.  Have you experienced this in your faith journey?</a:t>
            </a:r>
          </a:p>
          <a:p>
            <a:pPr marL="514350" indent="-514350">
              <a:buAutoNum type="arabicPeriod"/>
            </a:pPr>
            <a:r>
              <a:rPr lang="en-US" sz="2800" b="1" dirty="0" smtClean="0"/>
              <a:t>A father who loves his son must sometimes shout to get his attention</a:t>
            </a:r>
          </a:p>
          <a:p>
            <a:pPr marL="514350" indent="-514350">
              <a:buAutoNum type="arabicPeriod"/>
            </a:pPr>
            <a:r>
              <a:rPr lang="en-US" sz="2800" b="1" dirty="0" smtClean="0"/>
              <a:t>Instinct of sinners:  hide in fear.  Christ’s mission:  teach that God is ‘Abba’, ‘father that runs to us’!</a:t>
            </a:r>
          </a:p>
        </p:txBody>
      </p:sp>
    </p:spTree>
    <p:extLst>
      <p:ext uri="{BB962C8B-B14F-4D97-AF65-F5344CB8AC3E}">
        <p14:creationId xmlns:p14="http://schemas.microsoft.com/office/powerpoint/2010/main" val="595108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876800"/>
            <a:ext cx="8077200" cy="1631216"/>
          </a:xfrm>
          <a:prstGeom prst="rect">
            <a:avLst/>
          </a:prstGeom>
        </p:spPr>
        <p:txBody>
          <a:bodyPr wrap="square">
            <a:spAutoFit/>
          </a:bodyPr>
          <a:lstStyle/>
          <a:p>
            <a:pPr algn="r"/>
            <a:endParaRPr lang="en-US" sz="2800" b="1" i="1" dirty="0" smtClean="0"/>
          </a:p>
          <a:p>
            <a:pPr algn="r"/>
            <a:r>
              <a:rPr lang="en-US" sz="2400" b="1" i="1" dirty="0" smtClean="0"/>
              <a:t>-- From </a:t>
            </a:r>
            <a:r>
              <a:rPr lang="en-US" sz="2400" b="1" i="1" dirty="0" err="1" smtClean="0"/>
              <a:t>Magnificat</a:t>
            </a:r>
            <a:r>
              <a:rPr lang="en-US" sz="2400" b="1" i="1" dirty="0" smtClean="0"/>
              <a:t> </a:t>
            </a:r>
          </a:p>
          <a:p>
            <a:pPr algn="r"/>
            <a:r>
              <a:rPr lang="en-US" sz="2400" b="1" i="1" dirty="0" smtClean="0"/>
              <a:t>Introduction to The Baptism of the Lord</a:t>
            </a:r>
          </a:p>
          <a:p>
            <a:pPr algn="r"/>
            <a:r>
              <a:rPr lang="en-US" sz="2400" b="1" i="1" dirty="0" smtClean="0"/>
              <a:t>January 9, 2017</a:t>
            </a:r>
          </a:p>
        </p:txBody>
      </p:sp>
      <p:sp>
        <p:nvSpPr>
          <p:cNvPr id="5" name="Rectangle 4"/>
          <p:cNvSpPr/>
          <p:nvPr/>
        </p:nvSpPr>
        <p:spPr>
          <a:xfrm>
            <a:off x="533400" y="685800"/>
            <a:ext cx="8153400" cy="4401205"/>
          </a:xfrm>
          <a:prstGeom prst="rect">
            <a:avLst/>
          </a:prstGeom>
        </p:spPr>
        <p:txBody>
          <a:bodyPr wrap="square">
            <a:spAutoFit/>
          </a:bodyPr>
          <a:lstStyle/>
          <a:p>
            <a:r>
              <a:rPr lang="en-US" sz="4000" b="1" i="1" dirty="0" smtClean="0">
                <a:solidFill>
                  <a:srgbClr val="FFFF00"/>
                </a:solidFill>
              </a:rPr>
              <a:t>“Jesus goes to John the Baptist as a beggar because the Mystery is mercy . . . The Lord Jesus lowers himself in his baptism and, as Nothingness, acknowledges his Father so that we will never hesitate to do the same”.</a:t>
            </a:r>
          </a:p>
        </p:txBody>
      </p:sp>
    </p:spTree>
    <p:extLst>
      <p:ext uri="{BB962C8B-B14F-4D97-AF65-F5344CB8AC3E}">
        <p14:creationId xmlns:p14="http://schemas.microsoft.com/office/powerpoint/2010/main" val="2260357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133600"/>
            <a:ext cx="8229600" cy="1371600"/>
          </a:xfrm>
          <a:prstGeom prst="rect">
            <a:avLst/>
          </a:prstGeom>
        </p:spPr>
        <p:txBody>
          <a:bodyPr vert="horz" lIns="91440" tIns="45720" rIns="91440" bIns="45720" rtlCol="0" anchor="b">
            <a:noAutofit/>
          </a:bodyPr>
          <a:lstStyle/>
          <a:p>
            <a:pPr lvl="0" algn="ctr">
              <a:spcBef>
                <a:spcPct val="0"/>
              </a:spcBef>
              <a:defRPr/>
            </a:pPr>
            <a:r>
              <a:rPr lang="en-US" sz="4000" b="1" i="1" dirty="0" smtClean="0">
                <a:solidFill>
                  <a:srgbClr val="FFFF00"/>
                </a:solidFill>
              </a:rPr>
              <a:t>Other opportunities to </a:t>
            </a:r>
          </a:p>
          <a:p>
            <a:pPr lvl="0" algn="ctr">
              <a:spcBef>
                <a:spcPct val="0"/>
              </a:spcBef>
              <a:defRPr/>
            </a:pPr>
            <a:r>
              <a:rPr lang="en-US" sz="4000" b="1" i="1" dirty="0" smtClean="0">
                <a:solidFill>
                  <a:srgbClr val="FFFF00"/>
                </a:solidFill>
              </a:rPr>
              <a:t>deepen our faith . . . </a:t>
            </a:r>
            <a:endParaRPr kumimoji="0" lang="en-US" sz="4000" b="1"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val="2260357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909697"/>
            <a:ext cx="8001000" cy="2308324"/>
          </a:xfrm>
          <a:prstGeom prst="rect">
            <a:avLst/>
          </a:prstGeom>
          <a:noFill/>
        </p:spPr>
        <p:txBody>
          <a:bodyPr wrap="square" rtlCol="0">
            <a:spAutoFit/>
          </a:bodyPr>
          <a:lstStyle/>
          <a:p>
            <a:pPr algn="ctr"/>
            <a:r>
              <a:rPr lang="en-US" sz="3600" b="1" dirty="0" smtClean="0">
                <a:solidFill>
                  <a:srgbClr val="FFFF00"/>
                </a:solidFill>
              </a:rPr>
              <a:t>Men’s Bible Study</a:t>
            </a:r>
          </a:p>
          <a:p>
            <a:pPr algn="ctr"/>
            <a:r>
              <a:rPr lang="en-US" sz="3600" b="1" dirty="0" smtClean="0"/>
              <a:t>Saturday Mornings </a:t>
            </a:r>
          </a:p>
          <a:p>
            <a:pPr algn="ctr"/>
            <a:r>
              <a:rPr lang="en-US" sz="3600" b="1" dirty="0" smtClean="0"/>
              <a:t>7:30 - 8:30 am</a:t>
            </a:r>
          </a:p>
          <a:p>
            <a:pPr algn="ctr"/>
            <a:r>
              <a:rPr lang="en-US" sz="3600" b="1" dirty="0" smtClean="0"/>
              <a:t>Little Flower Parish House</a:t>
            </a:r>
          </a:p>
        </p:txBody>
      </p:sp>
      <p:sp>
        <p:nvSpPr>
          <p:cNvPr id="8" name="TextBox 7"/>
          <p:cNvSpPr txBox="1"/>
          <p:nvPr/>
        </p:nvSpPr>
        <p:spPr>
          <a:xfrm>
            <a:off x="457200" y="4114800"/>
            <a:ext cx="8305800" cy="1754326"/>
          </a:xfrm>
          <a:prstGeom prst="rect">
            <a:avLst/>
          </a:prstGeom>
          <a:noFill/>
        </p:spPr>
        <p:txBody>
          <a:bodyPr wrap="square" rtlCol="0">
            <a:spAutoFit/>
          </a:bodyPr>
          <a:lstStyle/>
          <a:p>
            <a:pPr algn="ctr"/>
            <a:r>
              <a:rPr lang="en-US" sz="3600" b="1" dirty="0" smtClean="0">
                <a:solidFill>
                  <a:srgbClr val="FFFF00"/>
                </a:solidFill>
              </a:rPr>
              <a:t>Adoration</a:t>
            </a:r>
          </a:p>
          <a:p>
            <a:pPr algn="ctr"/>
            <a:r>
              <a:rPr lang="en-US" sz="3600" b="1" dirty="0" smtClean="0"/>
              <a:t>Every Wednesday – 8:45am – 7:00 pm</a:t>
            </a:r>
          </a:p>
          <a:p>
            <a:pPr algn="ctr"/>
            <a:r>
              <a:rPr lang="en-US" sz="3600" b="1" dirty="0" smtClean="0"/>
              <a:t>Holy Hour For Life -  6-7pm</a:t>
            </a:r>
          </a:p>
        </p:txBody>
      </p:sp>
    </p:spTree>
    <p:extLst>
      <p:ext uri="{BB962C8B-B14F-4D97-AF65-F5344CB8AC3E}">
        <p14:creationId xmlns:p14="http://schemas.microsoft.com/office/powerpoint/2010/main" val="3380122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09600" y="0"/>
            <a:ext cx="8229600" cy="9144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Upcoming</a:t>
            </a:r>
            <a:r>
              <a:rPr kumimoji="0" lang="en-US" sz="4400" b="1" u="none" strike="noStrike" kern="1200" cap="none" spc="0" normalizeH="0" noProof="0" dirty="0" smtClean="0">
                <a:ln>
                  <a:noFill/>
                </a:ln>
                <a:solidFill>
                  <a:srgbClr val="FFFF00"/>
                </a:solidFill>
                <a:effectLst>
                  <a:outerShdw blurRad="38100" dist="38100" dir="2700000" algn="tl">
                    <a:srgbClr val="000000">
                      <a:alpha val="43137"/>
                    </a:srgbClr>
                  </a:outerShdw>
                </a:effectLst>
                <a:uLnTx/>
                <a:uFillTx/>
                <a:latin typeface="+mj-lt"/>
                <a:ea typeface="+mj-ea"/>
                <a:cs typeface="+mj-cs"/>
              </a:rPr>
              <a:t> . . .</a:t>
            </a:r>
            <a:endParaRPr kumimoji="0" lang="en-US" sz="48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pic>
        <p:nvPicPr>
          <p:cNvPr id="1027" name="Picture 3"/>
          <p:cNvPicPr>
            <a:picLocks noChangeAspect="1" noChangeArrowheads="1"/>
          </p:cNvPicPr>
          <p:nvPr/>
        </p:nvPicPr>
        <p:blipFill>
          <a:blip r:embed="rId2" cstate="print"/>
          <a:srcRect/>
          <a:stretch>
            <a:fillRect/>
          </a:stretch>
        </p:blipFill>
        <p:spPr bwMode="auto">
          <a:xfrm>
            <a:off x="1143000" y="1066800"/>
            <a:ext cx="6934200" cy="2369301"/>
          </a:xfrm>
          <a:prstGeom prst="rect">
            <a:avLst/>
          </a:prstGeom>
          <a:noFill/>
          <a:ln w="9525">
            <a:noFill/>
            <a:miter lim="800000"/>
            <a:headEnd/>
            <a:tailEnd/>
          </a:ln>
        </p:spPr>
      </p:pic>
      <p:sp>
        <p:nvSpPr>
          <p:cNvPr id="12" name="TextBox 11"/>
          <p:cNvSpPr txBox="1"/>
          <p:nvPr/>
        </p:nvSpPr>
        <p:spPr>
          <a:xfrm>
            <a:off x="381000" y="3657600"/>
            <a:ext cx="8305800" cy="3108543"/>
          </a:xfrm>
          <a:prstGeom prst="rect">
            <a:avLst/>
          </a:prstGeom>
          <a:noFill/>
        </p:spPr>
        <p:txBody>
          <a:bodyPr wrap="square" rtlCol="0">
            <a:spAutoFit/>
          </a:bodyPr>
          <a:lstStyle/>
          <a:p>
            <a:pPr algn="ctr"/>
            <a:r>
              <a:rPr lang="en-US" sz="2800" b="1" dirty="0" smtClean="0">
                <a:solidFill>
                  <a:srgbClr val="FFFF00"/>
                </a:solidFill>
              </a:rPr>
              <a:t>Friday, February 10  --  7-9pm</a:t>
            </a:r>
          </a:p>
          <a:p>
            <a:pPr algn="ctr"/>
            <a:r>
              <a:rPr lang="en-US" sz="2800" b="1" dirty="0" smtClean="0">
                <a:solidFill>
                  <a:srgbClr val="FFFF00"/>
                </a:solidFill>
              </a:rPr>
              <a:t>Saturday, February 11  --  9am-4pm</a:t>
            </a:r>
          </a:p>
          <a:p>
            <a:pPr algn="ctr"/>
            <a:r>
              <a:rPr lang="en-US" sz="2800" b="1" dirty="0" smtClean="0">
                <a:solidFill>
                  <a:srgbClr val="FFFF00"/>
                </a:solidFill>
              </a:rPr>
              <a:t>Little Flower O’Grady Community Center</a:t>
            </a:r>
          </a:p>
          <a:p>
            <a:pPr algn="ctr"/>
            <a:endParaRPr lang="en-US" sz="2800" b="1" dirty="0" smtClean="0"/>
          </a:p>
          <a:p>
            <a:pPr algn="ctr"/>
            <a:r>
              <a:rPr lang="en-US" sz="2800" b="1" dirty="0" smtClean="0"/>
              <a:t>Church teaching on the laity and lay apostleship; the nature of spiritual gifts, call and vocation; and how to undertake the process of discernment</a:t>
            </a:r>
          </a:p>
        </p:txBody>
      </p:sp>
    </p:spTree>
    <p:extLst>
      <p:ext uri="{BB962C8B-B14F-4D97-AF65-F5344CB8AC3E}">
        <p14:creationId xmlns:p14="http://schemas.microsoft.com/office/powerpoint/2010/main" val="22603572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7143</TotalTime>
  <Words>443</Words>
  <Application>Microsoft Office PowerPoint</Application>
  <PresentationFormat>On-screen Show (4:3)</PresentationFormat>
  <Paragraphs>65</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Palatino Linotype</vt:lpstr>
      <vt:lpstr>Wingdings</vt:lpstr>
      <vt:lpstr>Elemental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Men’s Night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not excusable if we believe any man to the contrary of the faith, no matter how good or how knowledgeable he may seem, when we see that he teaches us a wrong way, which we can soon know if we are good Christians and already know the Creed.”</dc:title>
  <dc:creator>jjc</dc:creator>
  <cp:lastModifiedBy>Paul Figliomeni</cp:lastModifiedBy>
  <cp:revision>526</cp:revision>
  <cp:lastPrinted>2013-11-07T22:32:53Z</cp:lastPrinted>
  <dcterms:created xsi:type="dcterms:W3CDTF">2013-10-26T11:08:42Z</dcterms:created>
  <dcterms:modified xsi:type="dcterms:W3CDTF">2017-01-23T12:55:26Z</dcterms:modified>
</cp:coreProperties>
</file>