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handoutMasterIdLst>
    <p:handoutMasterId r:id="rId13"/>
  </p:handoutMasterIdLst>
  <p:sldIdLst>
    <p:sldId id="341" r:id="rId2"/>
    <p:sldId id="357" r:id="rId3"/>
    <p:sldId id="329" r:id="rId4"/>
    <p:sldId id="339" r:id="rId5"/>
    <p:sldId id="348" r:id="rId6"/>
    <p:sldId id="327" r:id="rId7"/>
    <p:sldId id="350" r:id="rId8"/>
    <p:sldId id="352" r:id="rId9"/>
    <p:sldId id="358" r:id="rId10"/>
    <p:sldId id="311"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24" autoAdjust="0"/>
  </p:normalViewPr>
  <p:slideViewPr>
    <p:cSldViewPr>
      <p:cViewPr varScale="1">
        <p:scale>
          <a:sx n="69" d="100"/>
          <a:sy n="69" d="100"/>
        </p:scale>
        <p:origin x="-13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7DF8D7-D659-4A46-B47A-340E20621A5E}" type="datetimeFigureOut">
              <a:rPr lang="en-US" smtClean="0"/>
              <a:pPr/>
              <a:t>10/8/2016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721F52D-5BCA-4562-B945-F569A17A42C8}" type="slidenum">
              <a:rPr lang="en-US" smtClean="0"/>
              <a:pPr/>
              <a:t>‹#›</a:t>
            </a:fld>
            <a:endParaRPr lang="en-US"/>
          </a:p>
        </p:txBody>
      </p:sp>
    </p:spTree>
    <p:extLst>
      <p:ext uri="{BB962C8B-B14F-4D97-AF65-F5344CB8AC3E}">
        <p14:creationId xmlns:p14="http://schemas.microsoft.com/office/powerpoint/2010/main" xmlns="" val="102818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4C8CC96-62D6-4EDC-BCAE-55DE93EECF1A}" type="datetimeFigureOut">
              <a:rPr lang="en-US" smtClean="0"/>
              <a:pPr/>
              <a:t>10/8/2016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0E28AF3-A61F-459B-A4B1-210B8CF13BD4}" type="slidenum">
              <a:rPr lang="en-US" smtClean="0"/>
              <a:pPr/>
              <a:t>‹#›</a:t>
            </a:fld>
            <a:endParaRPr lang="en-US"/>
          </a:p>
        </p:txBody>
      </p:sp>
    </p:spTree>
    <p:extLst>
      <p:ext uri="{BB962C8B-B14F-4D97-AF65-F5344CB8AC3E}">
        <p14:creationId xmlns:p14="http://schemas.microsoft.com/office/powerpoint/2010/main" xmlns="" val="91579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0E28AF3-A61F-459B-A4B1-210B8CF13BD4}" type="slidenum">
              <a:rPr lang="en-US" smtClean="0"/>
              <a:pPr/>
              <a:t>1</a:t>
            </a:fld>
            <a:endParaRPr lang="en-US"/>
          </a:p>
        </p:txBody>
      </p:sp>
    </p:spTree>
    <p:extLst>
      <p:ext uri="{BB962C8B-B14F-4D97-AF65-F5344CB8AC3E}">
        <p14:creationId xmlns:p14="http://schemas.microsoft.com/office/powerpoint/2010/main" xmlns="" val="40363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0E28AF3-A61F-459B-A4B1-210B8CF13BD4}" type="slidenum">
              <a:rPr lang="en-US" smtClean="0"/>
              <a:pPr/>
              <a:t>4</a:t>
            </a:fld>
            <a:endParaRPr lang="en-US"/>
          </a:p>
        </p:txBody>
      </p:sp>
    </p:spTree>
    <p:extLst>
      <p:ext uri="{BB962C8B-B14F-4D97-AF65-F5344CB8AC3E}">
        <p14:creationId xmlns:p14="http://schemas.microsoft.com/office/powerpoint/2010/main" xmlns="" val="40363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E28AF3-A61F-459B-A4B1-210B8CF13BD4}" type="slidenum">
              <a:rPr lang="en-US" smtClean="0"/>
              <a:pPr/>
              <a:t>7</a:t>
            </a:fld>
            <a:endParaRPr lang="en-US"/>
          </a:p>
        </p:txBody>
      </p:sp>
    </p:spTree>
    <p:extLst>
      <p:ext uri="{BB962C8B-B14F-4D97-AF65-F5344CB8AC3E}">
        <p14:creationId xmlns:p14="http://schemas.microsoft.com/office/powerpoint/2010/main" xmlns="" val="370834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2C773E5-2E1F-49FD-84A2-A4F67FF7B330}" type="datetimeFigureOut">
              <a:rPr lang="en-US" smtClean="0"/>
              <a:pPr/>
              <a:t>10/8/2016</a:t>
            </a:fld>
            <a:endParaRPr lang="en-US"/>
          </a:p>
        </p:txBody>
      </p:sp>
      <p:sp>
        <p:nvSpPr>
          <p:cNvPr id="16" name="Slide Number Placeholder 15"/>
          <p:cNvSpPr>
            <a:spLocks noGrp="1"/>
          </p:cNvSpPr>
          <p:nvPr>
            <p:ph type="sldNum" sz="quarter" idx="11"/>
          </p:nvPr>
        </p:nvSpPr>
        <p:spPr/>
        <p:txBody>
          <a:bodyPr/>
          <a:lstStyle/>
          <a:p>
            <a:fld id="{6FB77273-50A2-47B8-BF79-B9DC4F719C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773E5-2E1F-49FD-84A2-A4F67FF7B330}"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7273-50A2-47B8-BF79-B9DC4F719C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773E5-2E1F-49FD-84A2-A4F67FF7B330}"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7273-50A2-47B8-BF79-B9DC4F719C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2C773E5-2E1F-49FD-84A2-A4F67FF7B330}" type="datetimeFigureOut">
              <a:rPr lang="en-US" smtClean="0"/>
              <a:pPr/>
              <a:t>10/8/2016</a:t>
            </a:fld>
            <a:endParaRPr lang="en-US"/>
          </a:p>
        </p:txBody>
      </p:sp>
      <p:sp>
        <p:nvSpPr>
          <p:cNvPr id="15" name="Slide Number Placeholder 14"/>
          <p:cNvSpPr>
            <a:spLocks noGrp="1"/>
          </p:cNvSpPr>
          <p:nvPr>
            <p:ph type="sldNum" sz="quarter" idx="11"/>
          </p:nvPr>
        </p:nvSpPr>
        <p:spPr/>
        <p:txBody>
          <a:bodyPr/>
          <a:lstStyle/>
          <a:p>
            <a:fld id="{6FB77273-50A2-47B8-BF79-B9DC4F719CB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2C773E5-2E1F-49FD-84A2-A4F67FF7B330}" type="datetimeFigureOut">
              <a:rPr lang="en-US" smtClean="0"/>
              <a:pPr/>
              <a:t>10/8/2016</a:t>
            </a:fld>
            <a:endParaRPr lang="en-US"/>
          </a:p>
        </p:txBody>
      </p:sp>
      <p:sp>
        <p:nvSpPr>
          <p:cNvPr id="13" name="Slide Number Placeholder 12"/>
          <p:cNvSpPr>
            <a:spLocks noGrp="1"/>
          </p:cNvSpPr>
          <p:nvPr>
            <p:ph type="sldNum" sz="quarter" idx="11"/>
          </p:nvPr>
        </p:nvSpPr>
        <p:spPr/>
        <p:txBody>
          <a:bodyPr/>
          <a:lstStyle/>
          <a:p>
            <a:fld id="{6FB77273-50A2-47B8-BF79-B9DC4F719CB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2C773E5-2E1F-49FD-84A2-A4F67FF7B330}" type="datetimeFigureOut">
              <a:rPr lang="en-US" smtClean="0"/>
              <a:pPr/>
              <a:t>10/8/2016</a:t>
            </a:fld>
            <a:endParaRPr lang="en-US"/>
          </a:p>
        </p:txBody>
      </p:sp>
      <p:sp>
        <p:nvSpPr>
          <p:cNvPr id="9" name="Slide Number Placeholder 8"/>
          <p:cNvSpPr>
            <a:spLocks noGrp="1"/>
          </p:cNvSpPr>
          <p:nvPr>
            <p:ph type="sldNum" sz="quarter" idx="11"/>
          </p:nvPr>
        </p:nvSpPr>
        <p:spPr/>
        <p:txBody>
          <a:bodyPr/>
          <a:lstStyle/>
          <a:p>
            <a:fld id="{6FB77273-50A2-47B8-BF79-B9DC4F719CB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2C773E5-2E1F-49FD-84A2-A4F67FF7B330}" type="datetimeFigureOut">
              <a:rPr lang="en-US" smtClean="0"/>
              <a:pPr/>
              <a:t>10/8/2016</a:t>
            </a:fld>
            <a:endParaRPr lang="en-US"/>
          </a:p>
        </p:txBody>
      </p:sp>
      <p:sp>
        <p:nvSpPr>
          <p:cNvPr id="15" name="Slide Number Placeholder 14"/>
          <p:cNvSpPr>
            <a:spLocks noGrp="1"/>
          </p:cNvSpPr>
          <p:nvPr>
            <p:ph type="sldNum" sz="quarter" idx="11"/>
          </p:nvPr>
        </p:nvSpPr>
        <p:spPr/>
        <p:txBody>
          <a:bodyPr/>
          <a:lstStyle/>
          <a:p>
            <a:fld id="{6FB77273-50A2-47B8-BF79-B9DC4F719CB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2C773E5-2E1F-49FD-84A2-A4F67FF7B330}" type="datetimeFigureOut">
              <a:rPr lang="en-US" smtClean="0"/>
              <a:pPr/>
              <a:t>10/8/2016</a:t>
            </a:fld>
            <a:endParaRPr lang="en-US"/>
          </a:p>
        </p:txBody>
      </p:sp>
      <p:sp>
        <p:nvSpPr>
          <p:cNvPr id="8" name="Slide Number Placeholder 7"/>
          <p:cNvSpPr>
            <a:spLocks noGrp="1"/>
          </p:cNvSpPr>
          <p:nvPr>
            <p:ph type="sldNum" sz="quarter" idx="11"/>
          </p:nvPr>
        </p:nvSpPr>
        <p:spPr/>
        <p:txBody>
          <a:bodyPr/>
          <a:lstStyle/>
          <a:p>
            <a:fld id="{6FB77273-50A2-47B8-BF79-B9DC4F719CB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C773E5-2E1F-49FD-84A2-A4F67FF7B330}" type="datetimeFigureOut">
              <a:rPr lang="en-US" smtClean="0"/>
              <a:pPr/>
              <a:t>10/8/2016</a:t>
            </a:fld>
            <a:endParaRPr lang="en-US"/>
          </a:p>
        </p:txBody>
      </p:sp>
      <p:sp>
        <p:nvSpPr>
          <p:cNvPr id="6" name="Slide Number Placeholder 5"/>
          <p:cNvSpPr>
            <a:spLocks noGrp="1"/>
          </p:cNvSpPr>
          <p:nvPr>
            <p:ph type="sldNum" sz="quarter" idx="11"/>
          </p:nvPr>
        </p:nvSpPr>
        <p:spPr/>
        <p:txBody>
          <a:bodyPr/>
          <a:lstStyle/>
          <a:p>
            <a:fld id="{6FB77273-50A2-47B8-BF79-B9DC4F719CBF}"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2C773E5-2E1F-49FD-84A2-A4F67FF7B330}" type="datetimeFigureOut">
              <a:rPr lang="en-US" smtClean="0"/>
              <a:pPr/>
              <a:t>10/8/2016</a:t>
            </a:fld>
            <a:endParaRPr lang="en-US"/>
          </a:p>
        </p:txBody>
      </p:sp>
      <p:sp>
        <p:nvSpPr>
          <p:cNvPr id="16" name="Slide Number Placeholder 15"/>
          <p:cNvSpPr>
            <a:spLocks noGrp="1"/>
          </p:cNvSpPr>
          <p:nvPr>
            <p:ph type="sldNum" sz="quarter" idx="11"/>
          </p:nvPr>
        </p:nvSpPr>
        <p:spPr/>
        <p:txBody>
          <a:bodyPr/>
          <a:lstStyle/>
          <a:p>
            <a:fld id="{6FB77273-50A2-47B8-BF79-B9DC4F719C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2C773E5-2E1F-49FD-84A2-A4F67FF7B330}" type="datetimeFigureOut">
              <a:rPr lang="en-US" smtClean="0"/>
              <a:pPr/>
              <a:t>10/8/2016</a:t>
            </a:fld>
            <a:endParaRPr lang="en-US"/>
          </a:p>
        </p:txBody>
      </p:sp>
      <p:sp>
        <p:nvSpPr>
          <p:cNvPr id="14" name="Slide Number Placeholder 13"/>
          <p:cNvSpPr>
            <a:spLocks noGrp="1"/>
          </p:cNvSpPr>
          <p:nvPr>
            <p:ph type="sldNum" sz="quarter" idx="11"/>
          </p:nvPr>
        </p:nvSpPr>
        <p:spPr/>
        <p:txBody>
          <a:bodyPr/>
          <a:lstStyle/>
          <a:p>
            <a:fld id="{6FB77273-50A2-47B8-BF79-B9DC4F719CBF}"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2C773E5-2E1F-49FD-84A2-A4F67FF7B330}" type="datetimeFigureOut">
              <a:rPr lang="en-US" smtClean="0"/>
              <a:pPr/>
              <a:t>10/8/2016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FB77273-50A2-47B8-BF79-B9DC4F719C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uqQEcMLbF5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1mMSSxfEG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crossingthegoal.com/"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oledodiocese.org/events/detail/4486/diocesan"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686800" cy="1384995"/>
          </a:xfrm>
          <a:prstGeom prst="rect">
            <a:avLst/>
          </a:prstGeom>
          <a:noFill/>
        </p:spPr>
        <p:txBody>
          <a:bodyPr wrap="square" rtlCol="0">
            <a:spAutoFit/>
          </a:bodyPr>
          <a:lstStyle/>
          <a:p>
            <a:pPr algn="ctr"/>
            <a:r>
              <a:rPr lang="en-US" sz="2800" b="1" dirty="0" smtClean="0">
                <a:solidFill>
                  <a:srgbClr val="FFFF00"/>
                </a:solidFill>
              </a:rPr>
              <a:t>Little Flower Men’s Night</a:t>
            </a:r>
          </a:p>
          <a:p>
            <a:pPr algn="ctr"/>
            <a:r>
              <a:rPr lang="en-US" sz="2800" b="1" dirty="0" smtClean="0">
                <a:solidFill>
                  <a:srgbClr val="FFFF00"/>
                </a:solidFill>
              </a:rPr>
              <a:t>October 8, 2016</a:t>
            </a:r>
          </a:p>
          <a:p>
            <a:pPr algn="ctr"/>
            <a:r>
              <a:rPr lang="en-US" sz="2800" b="1" i="1" dirty="0" smtClean="0">
                <a:solidFill>
                  <a:srgbClr val="FFFF00"/>
                </a:solidFill>
              </a:rPr>
              <a:t>Discerning with the Spirit</a:t>
            </a:r>
          </a:p>
        </p:txBody>
      </p:sp>
      <p:sp>
        <p:nvSpPr>
          <p:cNvPr id="11" name="Content Placeholder 2"/>
          <p:cNvSpPr>
            <a:spLocks noGrp="1"/>
          </p:cNvSpPr>
          <p:nvPr>
            <p:ph idx="1"/>
          </p:nvPr>
        </p:nvSpPr>
        <p:spPr>
          <a:xfrm>
            <a:off x="3352800" y="1447800"/>
            <a:ext cx="5486400" cy="5334000"/>
          </a:xfrm>
        </p:spPr>
        <p:txBody>
          <a:bodyPr>
            <a:normAutofit fontScale="85000" lnSpcReduction="20000"/>
          </a:bodyPr>
          <a:lstStyle/>
          <a:p>
            <a:pPr marL="0" indent="0" algn="ctr">
              <a:lnSpc>
                <a:spcPct val="110000"/>
              </a:lnSpc>
              <a:buNone/>
            </a:pPr>
            <a:r>
              <a:rPr lang="en-US" sz="2600" b="1" i="1" u="sng" dirty="0" smtClean="0">
                <a:solidFill>
                  <a:srgbClr val="FFFF00"/>
                </a:solidFill>
              </a:rPr>
              <a:t>Fr. Michael </a:t>
            </a:r>
            <a:r>
              <a:rPr lang="en-US" sz="2600" b="1" i="1" u="sng" dirty="0" err="1" smtClean="0">
                <a:solidFill>
                  <a:srgbClr val="FFFF00"/>
                </a:solidFill>
              </a:rPr>
              <a:t>Gaitley</a:t>
            </a:r>
            <a:endParaRPr lang="en-US" sz="2600" b="1" i="1" u="sng" dirty="0" smtClean="0">
              <a:solidFill>
                <a:srgbClr val="FFFF00"/>
              </a:solidFill>
            </a:endParaRPr>
          </a:p>
          <a:p>
            <a:pPr marL="0" indent="0">
              <a:lnSpc>
                <a:spcPct val="110000"/>
              </a:lnSpc>
              <a:buFont typeface="Wingdings" pitchFamily="2" charset="2"/>
              <a:buChar char="§"/>
            </a:pPr>
            <a:r>
              <a:rPr lang="en-US" sz="1800" b="1" dirty="0" smtClean="0"/>
              <a:t>   </a:t>
            </a:r>
            <a:r>
              <a:rPr lang="en-US" sz="2200" b="1" dirty="0" smtClean="0">
                <a:effectLst/>
              </a:rPr>
              <a:t>Ordained to priesthood October 16, 2010.</a:t>
            </a:r>
          </a:p>
          <a:p>
            <a:pPr marL="0" indent="0">
              <a:lnSpc>
                <a:spcPct val="110000"/>
              </a:lnSpc>
              <a:buFont typeface="Wingdings" pitchFamily="2" charset="2"/>
              <a:buChar char="§"/>
            </a:pPr>
            <a:r>
              <a:rPr lang="en-US" sz="2200" b="1" dirty="0" smtClean="0">
                <a:effectLst/>
              </a:rPr>
              <a:t>  Holds Masters in Theology from St.  John Seminary in MA and Licentiate Degree in Spiritual Theology from the Dominican House of Studies, Washington, D.C.</a:t>
            </a:r>
          </a:p>
          <a:p>
            <a:pPr marL="0" indent="0">
              <a:lnSpc>
                <a:spcPct val="110000"/>
              </a:lnSpc>
              <a:buFont typeface="Wingdings" pitchFamily="2" charset="2"/>
              <a:buChar char="§"/>
            </a:pPr>
            <a:r>
              <a:rPr lang="en-US" sz="2200" b="1" dirty="0" smtClean="0">
                <a:effectLst/>
              </a:rPr>
              <a:t>  Director of the Association of Marian Helpers, a spiritual benefits society of the Congregation of Marian Fathers of the Immaculate Conception</a:t>
            </a:r>
          </a:p>
          <a:p>
            <a:pPr marL="0" indent="0">
              <a:lnSpc>
                <a:spcPct val="110000"/>
              </a:lnSpc>
              <a:buFont typeface="Wingdings" pitchFamily="2" charset="2"/>
              <a:buChar char="§"/>
            </a:pPr>
            <a:r>
              <a:rPr lang="en-US" sz="2200" b="1" dirty="0" smtClean="0">
                <a:effectLst/>
              </a:rPr>
              <a:t>  Author of several best sellers, including </a:t>
            </a:r>
            <a:r>
              <a:rPr lang="en-US" sz="2200" b="1" i="1" dirty="0" smtClean="0">
                <a:effectLst/>
              </a:rPr>
              <a:t>33 Days to Morning Glory </a:t>
            </a:r>
            <a:r>
              <a:rPr lang="en-US" sz="2200" b="1" dirty="0" smtClean="0">
                <a:effectLst/>
              </a:rPr>
              <a:t>and </a:t>
            </a:r>
            <a:r>
              <a:rPr lang="en-US" sz="2200" b="1" i="1" dirty="0" smtClean="0">
                <a:effectLst/>
              </a:rPr>
              <a:t>Consoling the Heart of Jesus:  A Do-it-Yourself Retreat Inspired by the Spiritual Exercises of St. Ignatius</a:t>
            </a:r>
            <a:r>
              <a:rPr lang="en-US" sz="2200" b="1" dirty="0" smtClean="0">
                <a:effectLst/>
              </a:rPr>
              <a:t>, now in second printing and becoming a modern classic  </a:t>
            </a:r>
            <a:endParaRPr lang="en-US" sz="2200" b="1" i="1" dirty="0" smtClean="0">
              <a:effectLst/>
            </a:endParaRPr>
          </a:p>
          <a:p>
            <a:pPr marL="0" indent="0">
              <a:lnSpc>
                <a:spcPct val="110000"/>
              </a:lnSpc>
              <a:buFont typeface="Wingdings" pitchFamily="2" charset="2"/>
              <a:buChar char="§"/>
            </a:pPr>
            <a:r>
              <a:rPr lang="en-US" sz="2200" b="1" dirty="0" smtClean="0">
                <a:effectLst/>
              </a:rPr>
              <a:t>  When not preaching missions and retreats, lives and works in Stockbridge, MA, home of the National Shrine of The Divine Mercy</a:t>
            </a:r>
          </a:p>
        </p:txBody>
      </p:sp>
      <p:pic>
        <p:nvPicPr>
          <p:cNvPr id="6" name="Picture 5"/>
          <p:cNvPicPr>
            <a:picLocks noChangeAspect="1"/>
          </p:cNvPicPr>
          <p:nvPr/>
        </p:nvPicPr>
        <p:blipFill>
          <a:blip r:embed="rId3" cstate="print"/>
          <a:stretch>
            <a:fillRect/>
          </a:stretch>
        </p:blipFill>
        <p:spPr>
          <a:xfrm>
            <a:off x="304800" y="2209800"/>
            <a:ext cx="2667000" cy="3973006"/>
          </a:xfrm>
          <a:prstGeom prst="rect">
            <a:avLst/>
          </a:prstGeom>
          <a:ln w="28575">
            <a:solidFill>
              <a:schemeClr val="tx1"/>
            </a:solidFill>
          </a:ln>
        </p:spPr>
      </p:pic>
    </p:spTree>
    <p:extLst>
      <p:ext uri="{BB962C8B-B14F-4D97-AF65-F5344CB8AC3E}">
        <p14:creationId xmlns:p14="http://schemas.microsoft.com/office/powerpoint/2010/main" xmlns="" val="3481915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1295400"/>
            <a:ext cx="5410200" cy="5257800"/>
          </a:xfrm>
        </p:spPr>
        <p:txBody>
          <a:bodyPr>
            <a:noAutofit/>
          </a:bodyPr>
          <a:lstStyle/>
          <a:p>
            <a:pPr marL="0" indent="0" algn="ctr">
              <a:buNone/>
            </a:pPr>
            <a:r>
              <a:rPr lang="en-US" sz="3200" b="1" dirty="0" smtClean="0"/>
              <a:t>Saturday, November 12</a:t>
            </a:r>
          </a:p>
          <a:p>
            <a:pPr marL="0" indent="0" algn="ctr">
              <a:buNone/>
            </a:pPr>
            <a:r>
              <a:rPr lang="en-US" sz="3200" b="1" dirty="0" smtClean="0"/>
              <a:t>7-9 pm</a:t>
            </a:r>
          </a:p>
          <a:p>
            <a:pPr marL="0" indent="0" algn="ctr">
              <a:buNone/>
            </a:pPr>
            <a:r>
              <a:rPr lang="en-US" sz="3200" b="1" i="1" dirty="0" smtClean="0"/>
              <a:t>Why Be Catholic?</a:t>
            </a:r>
          </a:p>
          <a:p>
            <a:pPr marL="0" indent="0" algn="ctr">
              <a:buNone/>
            </a:pPr>
            <a:r>
              <a:rPr lang="en-US" sz="3200" b="1" dirty="0" smtClean="0"/>
              <a:t>Patrick Madrid</a:t>
            </a:r>
          </a:p>
          <a:p>
            <a:pPr marL="0" indent="0" algn="ctr">
              <a:buNone/>
            </a:pPr>
            <a:endParaRPr lang="en-US" sz="3200" b="1" dirty="0" smtClean="0"/>
          </a:p>
          <a:p>
            <a:pPr marL="0" indent="0" algn="ctr">
              <a:buNone/>
            </a:pPr>
            <a:r>
              <a:rPr lang="en-US" sz="3200" b="1" dirty="0" smtClean="0"/>
              <a:t>St. Francis Room</a:t>
            </a:r>
          </a:p>
          <a:p>
            <a:pPr marL="0" indent="0" algn="ctr">
              <a:buNone/>
            </a:pPr>
            <a:r>
              <a:rPr lang="en-US" sz="3200" b="1" i="1" dirty="0" smtClean="0">
                <a:solidFill>
                  <a:srgbClr val="FFFF00"/>
                </a:solidFill>
              </a:rPr>
              <a:t>Bring a friend!</a:t>
            </a:r>
          </a:p>
        </p:txBody>
      </p:sp>
      <p:sp>
        <p:nvSpPr>
          <p:cNvPr id="2" name="Title 1"/>
          <p:cNvSpPr>
            <a:spLocks noGrp="1"/>
          </p:cNvSpPr>
          <p:nvPr>
            <p:ph type="title"/>
          </p:nvPr>
        </p:nvSpPr>
        <p:spPr>
          <a:xfrm>
            <a:off x="914400" y="228600"/>
            <a:ext cx="7162800" cy="929640"/>
          </a:xfrm>
        </p:spPr>
        <p:txBody>
          <a:bodyPr>
            <a:normAutofit/>
          </a:bodyPr>
          <a:lstStyle/>
          <a:p>
            <a:pPr algn="ctr"/>
            <a:r>
              <a:rPr lang="en-US" sz="4400" b="1" dirty="0" smtClean="0">
                <a:solidFill>
                  <a:srgbClr val="FFFF00"/>
                </a:solidFill>
              </a:rPr>
              <a:t>Next Men’s Night</a:t>
            </a:r>
            <a:endParaRPr lang="en-US" sz="4400" b="1" dirty="0">
              <a:solidFill>
                <a:srgbClr val="FFFF00"/>
              </a:solidFill>
            </a:endParaRPr>
          </a:p>
        </p:txBody>
      </p:sp>
      <p:pic>
        <p:nvPicPr>
          <p:cNvPr id="4" name="Picture 3"/>
          <p:cNvPicPr>
            <a:picLocks noChangeAspect="1"/>
          </p:cNvPicPr>
          <p:nvPr/>
        </p:nvPicPr>
        <p:blipFill>
          <a:blip r:embed="rId2" cstate="print"/>
          <a:stretch>
            <a:fillRect/>
          </a:stretch>
        </p:blipFill>
        <p:spPr>
          <a:xfrm>
            <a:off x="517800" y="2286000"/>
            <a:ext cx="2835000" cy="3429000"/>
          </a:xfrm>
          <a:prstGeom prst="rect">
            <a:avLst/>
          </a:prstGeom>
          <a:ln w="34925">
            <a:solidFill>
              <a:schemeClr val="tx1"/>
            </a:solidFill>
          </a:ln>
        </p:spPr>
      </p:pic>
    </p:spTree>
    <p:extLst>
      <p:ext uri="{BB962C8B-B14F-4D97-AF65-F5344CB8AC3E}">
        <p14:creationId xmlns:p14="http://schemas.microsoft.com/office/powerpoint/2010/main" xmlns="" val="2276587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381000"/>
            <a:ext cx="7543800" cy="1323439"/>
          </a:xfrm>
          <a:prstGeom prst="rect">
            <a:avLst/>
          </a:prstGeom>
        </p:spPr>
        <p:txBody>
          <a:bodyPr wrap="square">
            <a:spAutoFit/>
          </a:bodyPr>
          <a:lstStyle/>
          <a:p>
            <a:pPr algn="ctr"/>
            <a:r>
              <a:rPr lang="en-US" sz="4000" b="1" dirty="0" smtClean="0">
                <a:solidFill>
                  <a:srgbClr val="FFFF00"/>
                </a:solidFill>
              </a:rPr>
              <a:t>Little Flower Men’s Night</a:t>
            </a:r>
          </a:p>
          <a:p>
            <a:pPr algn="ctr"/>
            <a:r>
              <a:rPr lang="en-US" sz="4000" b="1" dirty="0" smtClean="0">
                <a:solidFill>
                  <a:srgbClr val="FFFF00"/>
                </a:solidFill>
              </a:rPr>
              <a:t>Opening Song</a:t>
            </a:r>
          </a:p>
        </p:txBody>
      </p:sp>
      <p:sp>
        <p:nvSpPr>
          <p:cNvPr id="4" name="Rectangle 3"/>
          <p:cNvSpPr/>
          <p:nvPr/>
        </p:nvSpPr>
        <p:spPr>
          <a:xfrm>
            <a:off x="952500" y="4724400"/>
            <a:ext cx="7315200" cy="954107"/>
          </a:xfrm>
          <a:prstGeom prst="rect">
            <a:avLst/>
          </a:prstGeom>
        </p:spPr>
        <p:txBody>
          <a:bodyPr wrap="square">
            <a:spAutoFit/>
          </a:bodyPr>
          <a:lstStyle/>
          <a:p>
            <a:pPr algn="ctr"/>
            <a:endParaRPr lang="en-US" sz="2400" b="1" i="1" dirty="0" smtClean="0"/>
          </a:p>
          <a:p>
            <a:pPr algn="ctr"/>
            <a:r>
              <a:rPr lang="en-US" sz="3200" b="1" dirty="0" smtClean="0"/>
              <a:t>Crowder</a:t>
            </a:r>
            <a:endParaRPr lang="en-US" sz="3200" dirty="0" smtClean="0"/>
          </a:p>
        </p:txBody>
      </p:sp>
      <p:sp>
        <p:nvSpPr>
          <p:cNvPr id="5" name="Rectangle 4"/>
          <p:cNvSpPr/>
          <p:nvPr/>
        </p:nvSpPr>
        <p:spPr>
          <a:xfrm>
            <a:off x="1828800" y="3200400"/>
            <a:ext cx="5562600" cy="1200329"/>
          </a:xfrm>
          <a:prstGeom prst="rect">
            <a:avLst/>
          </a:prstGeom>
        </p:spPr>
        <p:txBody>
          <a:bodyPr wrap="square">
            <a:spAutoFit/>
          </a:bodyPr>
          <a:lstStyle/>
          <a:p>
            <a:pPr algn="ctr"/>
            <a:r>
              <a:rPr lang="en-US" sz="3600" dirty="0" smtClean="0">
                <a:hlinkClick r:id="rId2"/>
              </a:rPr>
              <a:t>My Victory</a:t>
            </a:r>
            <a:endParaRPr lang="en-US" sz="3600" dirty="0" smtClean="0"/>
          </a:p>
          <a:p>
            <a:pPr algn="ctr"/>
            <a:endParaRPr lang="en-US" sz="3600" dirty="0"/>
          </a:p>
        </p:txBody>
      </p:sp>
    </p:spTree>
    <p:extLst>
      <p:ext uri="{BB962C8B-B14F-4D97-AF65-F5344CB8AC3E}">
        <p14:creationId xmlns:p14="http://schemas.microsoft.com/office/powerpoint/2010/main" xmlns="" val="4172571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0" y="1066800"/>
            <a:ext cx="4038600" cy="4038600"/>
          </a:xfrm>
        </p:spPr>
        <p:txBody>
          <a:bodyPr/>
          <a:lstStyle/>
          <a:p>
            <a:pPr>
              <a:buNone/>
            </a:pPr>
            <a:endParaRPr lang="en-US" sz="3600" b="1" dirty="0" smtClean="0"/>
          </a:p>
          <a:p>
            <a:pPr>
              <a:buFont typeface="Wingdings" panose="05000000000000000000" pitchFamily="2" charset="2"/>
              <a:buChar char="v"/>
            </a:pPr>
            <a:r>
              <a:rPr lang="en-US" sz="3600" b="1" dirty="0" smtClean="0"/>
              <a:t>  Opening Prayer</a:t>
            </a:r>
          </a:p>
          <a:p>
            <a:pPr>
              <a:buFont typeface="Wingdings" panose="05000000000000000000" pitchFamily="2" charset="2"/>
              <a:buChar char="v"/>
            </a:pPr>
            <a:endParaRPr lang="en-US" sz="3600" dirty="0"/>
          </a:p>
          <a:p>
            <a:pPr>
              <a:buFont typeface="Wingdings" panose="05000000000000000000" pitchFamily="2" charset="2"/>
              <a:buChar char="v"/>
            </a:pPr>
            <a:r>
              <a:rPr lang="en-US" sz="3600" b="1" dirty="0" smtClean="0"/>
              <a:t>   Introductions</a:t>
            </a:r>
          </a:p>
          <a:p>
            <a:pPr>
              <a:buFont typeface="Wingdings" panose="05000000000000000000" pitchFamily="2" charset="2"/>
              <a:buChar char="v"/>
            </a:pPr>
            <a:endParaRPr lang="en-US" dirty="0"/>
          </a:p>
        </p:txBody>
      </p:sp>
      <p:sp>
        <p:nvSpPr>
          <p:cNvPr id="3" name="Rectangle 2"/>
          <p:cNvSpPr/>
          <p:nvPr/>
        </p:nvSpPr>
        <p:spPr>
          <a:xfrm>
            <a:off x="914400" y="381000"/>
            <a:ext cx="7543800" cy="707886"/>
          </a:xfrm>
          <a:prstGeom prst="rect">
            <a:avLst/>
          </a:prstGeom>
        </p:spPr>
        <p:txBody>
          <a:bodyPr wrap="square">
            <a:spAutoFit/>
          </a:bodyPr>
          <a:lstStyle/>
          <a:p>
            <a:pPr algn="ctr"/>
            <a:r>
              <a:rPr lang="en-US" sz="4000" b="1" dirty="0" smtClean="0">
                <a:solidFill>
                  <a:srgbClr val="FFFF00"/>
                </a:solidFill>
              </a:rPr>
              <a:t>Little Flower Men’s Night</a:t>
            </a:r>
          </a:p>
        </p:txBody>
      </p:sp>
    </p:spTree>
    <p:extLst>
      <p:ext uri="{BB962C8B-B14F-4D97-AF65-F5344CB8AC3E}">
        <p14:creationId xmlns:p14="http://schemas.microsoft.com/office/powerpoint/2010/main" xmlns="" val="595108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602540"/>
            <a:ext cx="8686800" cy="1569660"/>
          </a:xfrm>
          <a:prstGeom prst="rect">
            <a:avLst/>
          </a:prstGeom>
          <a:noFill/>
        </p:spPr>
        <p:txBody>
          <a:bodyPr wrap="square" rtlCol="0">
            <a:spAutoFit/>
          </a:bodyPr>
          <a:lstStyle/>
          <a:p>
            <a:pPr algn="ctr"/>
            <a:r>
              <a:rPr lang="en-US" sz="3200" b="1" dirty="0" smtClean="0"/>
              <a:t>Fr. Michael </a:t>
            </a:r>
            <a:r>
              <a:rPr lang="en-US" sz="3200" b="1" dirty="0" err="1" smtClean="0"/>
              <a:t>Gaitley</a:t>
            </a:r>
            <a:endParaRPr lang="en-US" sz="3200" b="1" dirty="0" smtClean="0"/>
          </a:p>
          <a:p>
            <a:pPr algn="ctr"/>
            <a:r>
              <a:rPr lang="en-US" sz="3200" b="1" dirty="0" smtClean="0"/>
              <a:t>2015</a:t>
            </a:r>
          </a:p>
          <a:p>
            <a:pPr algn="ctr"/>
            <a:r>
              <a:rPr lang="en-US" sz="3200" b="1" dirty="0" smtClean="0"/>
              <a:t>Franciscan University of Steubenville</a:t>
            </a:r>
          </a:p>
        </p:txBody>
      </p:sp>
      <p:sp>
        <p:nvSpPr>
          <p:cNvPr id="8" name="Rectangle 7"/>
          <p:cNvSpPr/>
          <p:nvPr/>
        </p:nvSpPr>
        <p:spPr>
          <a:xfrm>
            <a:off x="762000" y="381000"/>
            <a:ext cx="7543800" cy="707886"/>
          </a:xfrm>
          <a:prstGeom prst="rect">
            <a:avLst/>
          </a:prstGeom>
        </p:spPr>
        <p:txBody>
          <a:bodyPr wrap="square">
            <a:spAutoFit/>
          </a:bodyPr>
          <a:lstStyle/>
          <a:p>
            <a:pPr algn="ctr"/>
            <a:r>
              <a:rPr lang="en-US" sz="4000" b="1" dirty="0" smtClean="0">
                <a:solidFill>
                  <a:srgbClr val="FFFF00"/>
                </a:solidFill>
              </a:rPr>
              <a:t>Little Flower Men’s Night</a:t>
            </a:r>
          </a:p>
        </p:txBody>
      </p:sp>
      <p:sp>
        <p:nvSpPr>
          <p:cNvPr id="6" name="Rectangle 5"/>
          <p:cNvSpPr/>
          <p:nvPr/>
        </p:nvSpPr>
        <p:spPr>
          <a:xfrm>
            <a:off x="838200" y="2286000"/>
            <a:ext cx="7391400" cy="1046440"/>
          </a:xfrm>
          <a:prstGeom prst="rect">
            <a:avLst/>
          </a:prstGeom>
        </p:spPr>
        <p:txBody>
          <a:bodyPr wrap="square">
            <a:spAutoFit/>
          </a:bodyPr>
          <a:lstStyle/>
          <a:p>
            <a:pPr algn="ctr"/>
            <a:r>
              <a:rPr lang="en-US" sz="4400" u="sng" dirty="0" smtClean="0">
                <a:hlinkClick r:id="rId3"/>
              </a:rPr>
              <a:t>Discerning with the Spirit</a:t>
            </a:r>
            <a:endParaRPr lang="en-US" sz="4400" u="sng" dirty="0" smtClean="0"/>
          </a:p>
          <a:p>
            <a:pPr algn="ctr"/>
            <a:endParaRPr lang="en-US" dirty="0"/>
          </a:p>
        </p:txBody>
      </p:sp>
    </p:spTree>
    <p:extLst>
      <p:ext uri="{BB962C8B-B14F-4D97-AF65-F5344CB8AC3E}">
        <p14:creationId xmlns:p14="http://schemas.microsoft.com/office/powerpoint/2010/main" xmlns="" val="3481915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52400"/>
            <a:ext cx="7543800" cy="584775"/>
          </a:xfrm>
          <a:prstGeom prst="rect">
            <a:avLst/>
          </a:prstGeom>
        </p:spPr>
        <p:txBody>
          <a:bodyPr wrap="square">
            <a:spAutoFit/>
          </a:bodyPr>
          <a:lstStyle/>
          <a:p>
            <a:pPr algn="ctr"/>
            <a:r>
              <a:rPr lang="en-US" sz="3200" b="1" dirty="0" smtClean="0">
                <a:solidFill>
                  <a:srgbClr val="FFFF00"/>
                </a:solidFill>
              </a:rPr>
              <a:t>Little Flower Men’s Night</a:t>
            </a:r>
          </a:p>
        </p:txBody>
      </p:sp>
      <p:sp>
        <p:nvSpPr>
          <p:cNvPr id="5" name="TextBox 4"/>
          <p:cNvSpPr txBox="1"/>
          <p:nvPr/>
        </p:nvSpPr>
        <p:spPr>
          <a:xfrm>
            <a:off x="152400" y="798522"/>
            <a:ext cx="8763000" cy="5678478"/>
          </a:xfrm>
          <a:prstGeom prst="rect">
            <a:avLst/>
          </a:prstGeom>
          <a:noFill/>
        </p:spPr>
        <p:txBody>
          <a:bodyPr wrap="square" rtlCol="0">
            <a:spAutoFit/>
          </a:bodyPr>
          <a:lstStyle/>
          <a:p>
            <a:pPr marL="514350" indent="-514350"/>
            <a:r>
              <a:rPr lang="en-US" sz="2700" b="1" i="1" dirty="0" smtClean="0">
                <a:solidFill>
                  <a:srgbClr val="FFFF00"/>
                </a:solidFill>
              </a:rPr>
              <a:t>Reflection . . .</a:t>
            </a:r>
            <a:endParaRPr lang="en-US" sz="2700" b="1" i="1" dirty="0" smtClean="0"/>
          </a:p>
          <a:p>
            <a:pPr marL="514350" indent="-514350">
              <a:buAutoNum type="arabicPeriod"/>
            </a:pPr>
            <a:r>
              <a:rPr lang="en-US" sz="2400" b="1" dirty="0" smtClean="0"/>
              <a:t>Now is the time of mercy.  Where sin/evil abounds, grace abounds all the more!</a:t>
            </a:r>
          </a:p>
          <a:p>
            <a:pPr marL="514350" indent="-514350">
              <a:buAutoNum type="arabicPeriod"/>
            </a:pPr>
            <a:r>
              <a:rPr lang="en-US" sz="2400" b="1" dirty="0" smtClean="0"/>
              <a:t>“The blood of the martyrs is the seed of the Church” – </a:t>
            </a:r>
            <a:r>
              <a:rPr lang="en-US" sz="2400" b="1" dirty="0" err="1" smtClean="0"/>
              <a:t>Tertulian</a:t>
            </a:r>
            <a:r>
              <a:rPr lang="en-US" sz="2400" b="1" dirty="0" smtClean="0"/>
              <a:t> (Father of the Early Church)</a:t>
            </a:r>
          </a:p>
          <a:p>
            <a:pPr marL="514350" indent="-514350">
              <a:buAutoNum type="arabicPeriod"/>
            </a:pPr>
            <a:r>
              <a:rPr lang="en-US" sz="2400" b="1" dirty="0" smtClean="0"/>
              <a:t>The meaning of life is to become a saint.  Total consecration to Jesus through Mary:  quickest, easiest way to sainthood</a:t>
            </a:r>
          </a:p>
          <a:p>
            <a:pPr marL="514350" indent="-514350">
              <a:buAutoNum type="arabicPeriod"/>
            </a:pPr>
            <a:r>
              <a:rPr lang="en-US" sz="2400" b="1" dirty="0" smtClean="0"/>
              <a:t>“My grace is enough for you” (2 </a:t>
            </a:r>
            <a:r>
              <a:rPr lang="en-US" sz="2400" b="1" dirty="0" err="1" smtClean="0"/>
              <a:t>Cor</a:t>
            </a:r>
            <a:r>
              <a:rPr lang="en-US" sz="2400" b="1" dirty="0" smtClean="0"/>
              <a:t> 12:9)</a:t>
            </a:r>
          </a:p>
          <a:p>
            <a:pPr marL="514350" indent="-514350">
              <a:buAutoNum type="arabicPeriod"/>
            </a:pPr>
            <a:r>
              <a:rPr lang="en-US" sz="2400" b="1" dirty="0" smtClean="0"/>
              <a:t>Jesus didn’t come for the righteous, He came for sinners.</a:t>
            </a:r>
          </a:p>
          <a:p>
            <a:pPr marL="514350" indent="-514350">
              <a:buAutoNum type="arabicPeriod"/>
            </a:pPr>
            <a:r>
              <a:rPr lang="en-US" sz="2400" b="1" dirty="0" smtClean="0"/>
              <a:t>“The greater the sinner, the greater his right to my mercy” ---  message from Jesus to Saint </a:t>
            </a:r>
            <a:r>
              <a:rPr lang="en-US" sz="2400" b="1" dirty="0" err="1" smtClean="0"/>
              <a:t>Faustina</a:t>
            </a:r>
            <a:endParaRPr lang="en-US" sz="2400" b="1" dirty="0" smtClean="0"/>
          </a:p>
          <a:p>
            <a:pPr marL="514350" indent="-514350">
              <a:buAutoNum type="arabicPeriod"/>
            </a:pPr>
            <a:r>
              <a:rPr lang="en-US" sz="2400" b="1" dirty="0" smtClean="0"/>
              <a:t>God doesn’t love us because of how good we are, but because of how good He is.</a:t>
            </a:r>
          </a:p>
          <a:p>
            <a:pPr marL="514350" indent="-514350">
              <a:buAutoNum type="arabicPeriod"/>
            </a:pPr>
            <a:r>
              <a:rPr lang="en-US" sz="2400" b="1" dirty="0" smtClean="0"/>
              <a:t>God’s love and mercy is always waiting for us.</a:t>
            </a:r>
            <a:endParaRPr lang="en-US" sz="2000" b="1" dirty="0" smtClean="0"/>
          </a:p>
        </p:txBody>
      </p:sp>
    </p:spTree>
    <p:extLst>
      <p:ext uri="{BB962C8B-B14F-4D97-AF65-F5344CB8AC3E}">
        <p14:creationId xmlns:p14="http://schemas.microsoft.com/office/powerpoint/2010/main" xmlns="" val="59510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33600"/>
            <a:ext cx="8229600" cy="1371600"/>
          </a:xfrm>
          <a:prstGeom prst="rect">
            <a:avLst/>
          </a:prstGeom>
        </p:spPr>
        <p:txBody>
          <a:bodyPr vert="horz" lIns="91440" tIns="45720" rIns="91440" bIns="45720" rtlCol="0" anchor="b">
            <a:noAutofit/>
          </a:bodyPr>
          <a:lstStyle/>
          <a:p>
            <a:pPr lvl="0" algn="ctr">
              <a:spcBef>
                <a:spcPct val="0"/>
              </a:spcBef>
              <a:defRPr/>
            </a:pPr>
            <a:r>
              <a:rPr lang="en-US" sz="4000" b="1" i="1" dirty="0" smtClean="0">
                <a:solidFill>
                  <a:srgbClr val="FFFF00"/>
                </a:solidFill>
              </a:rPr>
              <a:t>Other opportunities to </a:t>
            </a:r>
          </a:p>
          <a:p>
            <a:pPr lvl="0" algn="ctr">
              <a:spcBef>
                <a:spcPct val="0"/>
              </a:spcBef>
              <a:defRPr/>
            </a:pPr>
            <a:r>
              <a:rPr lang="en-US" sz="4000" b="1" i="1" dirty="0" smtClean="0">
                <a:solidFill>
                  <a:srgbClr val="FFFF00"/>
                </a:solidFill>
              </a:rPr>
              <a:t>deepen our faith . . . </a:t>
            </a:r>
            <a:endParaRPr kumimoji="0" lang="en-US"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534400" cy="707886"/>
          </a:xfrm>
          <a:prstGeom prst="rect">
            <a:avLst/>
          </a:prstGeom>
          <a:noFill/>
        </p:spPr>
        <p:txBody>
          <a:bodyPr wrap="square" rtlCol="0">
            <a:spAutoFit/>
          </a:bodyPr>
          <a:lstStyle/>
          <a:p>
            <a:pPr algn="ctr"/>
            <a:r>
              <a:rPr lang="en-US" sz="4000" b="1" dirty="0" smtClean="0">
                <a:solidFill>
                  <a:srgbClr val="FFFF00"/>
                </a:solidFill>
              </a:rPr>
              <a:t>EWTN . . .</a:t>
            </a:r>
            <a:endParaRPr lang="en-US" sz="4000" dirty="0" smtClean="0">
              <a:solidFill>
                <a:srgbClr val="FFFF00"/>
              </a:solidFill>
            </a:endParaRPr>
          </a:p>
        </p:txBody>
      </p:sp>
      <p:sp>
        <p:nvSpPr>
          <p:cNvPr id="9" name="TextBox 8"/>
          <p:cNvSpPr txBox="1"/>
          <p:nvPr/>
        </p:nvSpPr>
        <p:spPr>
          <a:xfrm>
            <a:off x="609600" y="2410361"/>
            <a:ext cx="7772400" cy="1323439"/>
          </a:xfrm>
          <a:prstGeom prst="rect">
            <a:avLst/>
          </a:prstGeom>
          <a:noFill/>
        </p:spPr>
        <p:txBody>
          <a:bodyPr wrap="square" rtlCol="0">
            <a:spAutoFit/>
          </a:bodyPr>
          <a:lstStyle/>
          <a:p>
            <a:pPr algn="ctr"/>
            <a:r>
              <a:rPr lang="en-US" sz="4000" b="1" i="1" dirty="0" smtClean="0"/>
              <a:t>Crossing The Goal</a:t>
            </a:r>
          </a:p>
          <a:p>
            <a:pPr algn="ctr"/>
            <a:r>
              <a:rPr lang="en-US" sz="4000" b="1" dirty="0" smtClean="0"/>
              <a:t>Friday 5:30-6:00 pm</a:t>
            </a:r>
            <a:endParaRPr lang="en-US" sz="4000" b="1" dirty="0"/>
          </a:p>
        </p:txBody>
      </p:sp>
      <p:pic>
        <p:nvPicPr>
          <p:cNvPr id="3074" name="Picture 2"/>
          <p:cNvPicPr>
            <a:picLocks noChangeAspect="1" noChangeArrowheads="1"/>
          </p:cNvPicPr>
          <p:nvPr/>
        </p:nvPicPr>
        <p:blipFill>
          <a:blip r:embed="rId3" cstate="print"/>
          <a:srcRect/>
          <a:stretch>
            <a:fillRect/>
          </a:stretch>
        </p:blipFill>
        <p:spPr bwMode="auto">
          <a:xfrm>
            <a:off x="3276600" y="990600"/>
            <a:ext cx="2409444" cy="1295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52600" y="3810000"/>
            <a:ext cx="5306786" cy="2286000"/>
          </a:xfrm>
          <a:prstGeom prst="rect">
            <a:avLst/>
          </a:prstGeom>
          <a:noFill/>
          <a:ln w="28575">
            <a:solidFill>
              <a:schemeClr val="tx1"/>
            </a:solidFill>
            <a:miter lim="800000"/>
            <a:headEnd/>
            <a:tailEnd/>
          </a:ln>
        </p:spPr>
      </p:pic>
      <p:sp>
        <p:nvSpPr>
          <p:cNvPr id="13" name="Rectangle 12"/>
          <p:cNvSpPr/>
          <p:nvPr/>
        </p:nvSpPr>
        <p:spPr>
          <a:xfrm>
            <a:off x="2819400" y="6248400"/>
            <a:ext cx="3523593" cy="646331"/>
          </a:xfrm>
          <a:prstGeom prst="rect">
            <a:avLst/>
          </a:prstGeom>
        </p:spPr>
        <p:txBody>
          <a:bodyPr wrap="none">
            <a:spAutoFit/>
          </a:bodyPr>
          <a:lstStyle/>
          <a:p>
            <a:r>
              <a:rPr lang="en-US" dirty="0" smtClean="0">
                <a:hlinkClick r:id="rId5"/>
              </a:rPr>
              <a:t>http://www.crossingthegoal.com</a:t>
            </a:r>
            <a:endParaRPr lang="en-US" dirty="0" smtClean="0"/>
          </a:p>
          <a:p>
            <a:endParaRPr lang="en-US" dirty="0"/>
          </a:p>
        </p:txBody>
      </p:sp>
    </p:spTree>
    <p:extLst>
      <p:ext uri="{BB962C8B-B14F-4D97-AF65-F5344CB8AC3E}">
        <p14:creationId xmlns:p14="http://schemas.microsoft.com/office/powerpoint/2010/main" xmlns="" val="3380122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2286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Upcoming</a:t>
            </a:r>
            <a:r>
              <a:rPr kumimoji="0" lang="en-US" sz="4400" b="1"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 . .</a:t>
            </a:r>
            <a:endParaRPr kumimoji="0" lang="en-US" sz="4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1"/>
          <p:cNvSpPr txBox="1">
            <a:spLocks/>
          </p:cNvSpPr>
          <p:nvPr/>
        </p:nvSpPr>
        <p:spPr>
          <a:xfrm>
            <a:off x="228600" y="2590800"/>
            <a:ext cx="4724400" cy="2209800"/>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a:t>
            </a: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doration</a:t>
            </a:r>
            <a:b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a:t>
            </a: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ommunity</a:t>
            </a:r>
            <a:b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T</a:t>
            </a: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heology</a:t>
            </a:r>
            <a:b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S</a:t>
            </a:r>
            <a:r>
              <a:rPr kumimoji="0" lang="en-US"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ervice	</a:t>
            </a:r>
            <a:endParaRPr kumimoji="0" lang="en-US" sz="32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381000" y="5257800"/>
            <a:ext cx="8229600" cy="11430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Thursday</a:t>
            </a:r>
            <a:r>
              <a:rPr kumimoji="0" lang="en-US" sz="3200" b="1" u="none" strike="noStrike" kern="1200" cap="none" spc="0" normalizeH="0" noProof="0" dirty="0" smtClean="0">
                <a:ln>
                  <a:noFill/>
                </a:ln>
                <a:effectLst>
                  <a:outerShdw blurRad="38100" dist="38100" dir="2700000" algn="tl">
                    <a:srgbClr val="000000">
                      <a:alpha val="43137"/>
                    </a:srgbClr>
                  </a:outerShdw>
                </a:effectLst>
                <a:uLnTx/>
                <a:uFillTx/>
                <a:latin typeface="+mj-lt"/>
                <a:ea typeface="+mj-ea"/>
                <a:cs typeface="+mj-cs"/>
              </a:rPr>
              <a:t> – Sunday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baseline="0" dirty="0" smtClean="0">
                <a:effectLst>
                  <a:outerShdw blurRad="38100" dist="38100" dir="2700000" algn="tl">
                    <a:srgbClr val="000000">
                      <a:alpha val="43137"/>
                    </a:srgbClr>
                  </a:outerShdw>
                </a:effectLst>
                <a:latin typeface="+mj-lt"/>
                <a:ea typeface="+mj-ea"/>
                <a:cs typeface="+mj-cs"/>
              </a:rPr>
              <a:t>November 3-6, 2016</a:t>
            </a:r>
            <a:endParaRPr kumimoji="0" lang="en-US" sz="3200" b="1"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pic>
        <p:nvPicPr>
          <p:cNvPr id="6" name="Picture 3"/>
          <p:cNvPicPr>
            <a:picLocks noChangeAspect="1" noChangeArrowheads="1"/>
          </p:cNvPicPr>
          <p:nvPr/>
        </p:nvPicPr>
        <p:blipFill>
          <a:blip r:embed="rId2" cstate="print"/>
          <a:srcRect/>
          <a:stretch>
            <a:fillRect/>
          </a:stretch>
        </p:blipFill>
        <p:spPr bwMode="auto">
          <a:xfrm>
            <a:off x="5486400" y="3048000"/>
            <a:ext cx="1711036" cy="1447800"/>
          </a:xfrm>
          <a:prstGeom prst="rect">
            <a:avLst/>
          </a:prstGeom>
          <a:noFill/>
          <a:ln w="9525">
            <a:noFill/>
            <a:miter lim="800000"/>
            <a:headEnd/>
            <a:tailEnd/>
          </a:ln>
        </p:spPr>
      </p:pic>
      <p:sp>
        <p:nvSpPr>
          <p:cNvPr id="7" name="Title 1"/>
          <p:cNvSpPr txBox="1">
            <a:spLocks/>
          </p:cNvSpPr>
          <p:nvPr/>
        </p:nvSpPr>
        <p:spPr>
          <a:xfrm>
            <a:off x="533400" y="15240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A.C.T.S.  Retreat for Men</a:t>
            </a:r>
            <a:endParaRPr kumimoji="0" lang="en-US" sz="36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1524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Upcoming</a:t>
            </a:r>
            <a:r>
              <a:rPr kumimoji="0" lang="en-US" sz="4400" b="1"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 . .</a:t>
            </a:r>
            <a:endParaRPr kumimoji="0" lang="en-US" sz="4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7" name="Title 1"/>
          <p:cNvSpPr txBox="1">
            <a:spLocks/>
          </p:cNvSpPr>
          <p:nvPr/>
        </p:nvSpPr>
        <p:spPr>
          <a:xfrm>
            <a:off x="1600200" y="609600"/>
            <a:ext cx="5943600" cy="7620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40 Days For Life Campaign</a:t>
            </a:r>
            <a:endParaRPr kumimoji="0" lang="en-US" sz="36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228600" y="2590800"/>
            <a:ext cx="2840107" cy="2057400"/>
          </a:xfrm>
          <a:prstGeom prst="rect">
            <a:avLst/>
          </a:prstGeom>
          <a:noFill/>
          <a:ln w="9525">
            <a:noFill/>
            <a:miter lim="800000"/>
            <a:headEnd/>
            <a:tailEnd/>
          </a:ln>
        </p:spPr>
      </p:pic>
      <p:sp>
        <p:nvSpPr>
          <p:cNvPr id="9" name="Rectangle 8"/>
          <p:cNvSpPr/>
          <p:nvPr/>
        </p:nvSpPr>
        <p:spPr>
          <a:xfrm>
            <a:off x="609600" y="5124271"/>
            <a:ext cx="2057400" cy="1200329"/>
          </a:xfrm>
          <a:prstGeom prst="rect">
            <a:avLst/>
          </a:prstGeom>
        </p:spPr>
        <p:txBody>
          <a:bodyPr wrap="square">
            <a:spAutoFit/>
          </a:bodyPr>
          <a:lstStyle/>
          <a:p>
            <a:r>
              <a:rPr lang="en-US" dirty="0" smtClean="0">
                <a:hlinkClick r:id="rId3"/>
              </a:rPr>
              <a:t>http://toledodiocese.org/events/detail/4486/diocesan</a:t>
            </a:r>
            <a:endParaRPr lang="en-US" dirty="0" smtClean="0"/>
          </a:p>
          <a:p>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3268301" y="2133600"/>
            <a:ext cx="5647099" cy="4572000"/>
          </a:xfrm>
          <a:prstGeom prst="rect">
            <a:avLst/>
          </a:prstGeom>
          <a:noFill/>
          <a:ln w="9525">
            <a:noFill/>
            <a:miter lim="800000"/>
            <a:headEnd/>
            <a:tailEnd/>
          </a:ln>
        </p:spPr>
      </p:pic>
      <p:sp>
        <p:nvSpPr>
          <p:cNvPr id="11" name="Title 1"/>
          <p:cNvSpPr txBox="1">
            <a:spLocks/>
          </p:cNvSpPr>
          <p:nvPr/>
        </p:nvSpPr>
        <p:spPr>
          <a:xfrm>
            <a:off x="1524000" y="1219200"/>
            <a:ext cx="5943600" cy="7620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Saturday, October 15  - 9am</a:t>
            </a:r>
            <a:endParaRPr kumimoji="0" lang="en-US" sz="32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 xmlns:p14="http://schemas.microsoft.com/office/powerpoint/2010/main" val="2260357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6745</TotalTime>
  <Words>284</Words>
  <Application>Microsoft Office PowerPoint</Application>
  <PresentationFormat>On-screen Show (4:3)</PresentationFormat>
  <Paragraphs>62</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Elemental</vt:lpstr>
      <vt:lpstr>Slide 1</vt:lpstr>
      <vt:lpstr>Slide 2</vt:lpstr>
      <vt:lpstr>Slide 3</vt:lpstr>
      <vt:lpstr>Slide 4</vt:lpstr>
      <vt:lpstr>Slide 5</vt:lpstr>
      <vt:lpstr>Slide 6</vt:lpstr>
      <vt:lpstr>Slide 7</vt:lpstr>
      <vt:lpstr>Slide 8</vt:lpstr>
      <vt:lpstr>Slide 9</vt:lpstr>
      <vt:lpstr>Next Men’s Night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not excusable if we believe any man to the contrary of the faith, no matter how good or how knowledgeable he may seem, when we see that he teaches us a wrong way, which we can soon know if we are good Christians and already know the Creed.”</dc:title>
  <dc:creator>jjc</dc:creator>
  <cp:lastModifiedBy>Owner</cp:lastModifiedBy>
  <cp:revision>506</cp:revision>
  <cp:lastPrinted>2013-11-07T22:32:53Z</cp:lastPrinted>
  <dcterms:created xsi:type="dcterms:W3CDTF">2013-10-26T11:08:42Z</dcterms:created>
  <dcterms:modified xsi:type="dcterms:W3CDTF">2016-10-08T20:14:24Z</dcterms:modified>
</cp:coreProperties>
</file>