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4"/>
  </p:notesMasterIdLst>
  <p:handoutMasterIdLst>
    <p:handoutMasterId r:id="rId15"/>
  </p:handoutMasterIdLst>
  <p:sldIdLst>
    <p:sldId id="341" r:id="rId2"/>
    <p:sldId id="324" r:id="rId3"/>
    <p:sldId id="329" r:id="rId4"/>
    <p:sldId id="339" r:id="rId5"/>
    <p:sldId id="348" r:id="rId6"/>
    <p:sldId id="327" r:id="rId7"/>
    <p:sldId id="347" r:id="rId8"/>
    <p:sldId id="350" r:id="rId9"/>
    <p:sldId id="352" r:id="rId10"/>
    <p:sldId id="354" r:id="rId11"/>
    <p:sldId id="356" r:id="rId12"/>
    <p:sldId id="311"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94624" autoAdjust="0"/>
  </p:normalViewPr>
  <p:slideViewPr>
    <p:cSldViewPr>
      <p:cViewPr varScale="1">
        <p:scale>
          <a:sx n="69" d="100"/>
          <a:sy n="69" d="100"/>
        </p:scale>
        <p:origin x="-1374" y="-1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E7DF8D7-D659-4A46-B47A-340E20621A5E}" type="datetimeFigureOut">
              <a:rPr lang="en-US" smtClean="0"/>
              <a:pPr/>
              <a:t>9/9/2016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721F52D-5BCA-4562-B945-F569A17A42C8}" type="slidenum">
              <a:rPr lang="en-US" smtClean="0"/>
              <a:pPr/>
              <a:t>‹#›</a:t>
            </a:fld>
            <a:endParaRPr lang="en-US"/>
          </a:p>
        </p:txBody>
      </p:sp>
    </p:spTree>
    <p:extLst>
      <p:ext uri="{BB962C8B-B14F-4D97-AF65-F5344CB8AC3E}">
        <p14:creationId xmlns:p14="http://schemas.microsoft.com/office/powerpoint/2010/main" xmlns="" val="1028186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94C8CC96-62D6-4EDC-BCAE-55DE93EECF1A}" type="datetimeFigureOut">
              <a:rPr lang="en-US" smtClean="0"/>
              <a:pPr/>
              <a:t>9/9/2016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0E28AF3-A61F-459B-A4B1-210B8CF13BD4}" type="slidenum">
              <a:rPr lang="en-US" smtClean="0"/>
              <a:pPr/>
              <a:t>‹#›</a:t>
            </a:fld>
            <a:endParaRPr lang="en-US"/>
          </a:p>
        </p:txBody>
      </p:sp>
    </p:spTree>
    <p:extLst>
      <p:ext uri="{BB962C8B-B14F-4D97-AF65-F5344CB8AC3E}">
        <p14:creationId xmlns:p14="http://schemas.microsoft.com/office/powerpoint/2010/main" xmlns="" val="915798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70E28AF3-A61F-459B-A4B1-210B8CF13BD4}" type="slidenum">
              <a:rPr lang="en-US" smtClean="0"/>
              <a:pPr/>
              <a:t>1</a:t>
            </a:fld>
            <a:endParaRPr lang="en-US"/>
          </a:p>
        </p:txBody>
      </p:sp>
    </p:spTree>
    <p:extLst>
      <p:ext uri="{BB962C8B-B14F-4D97-AF65-F5344CB8AC3E}">
        <p14:creationId xmlns:p14="http://schemas.microsoft.com/office/powerpoint/2010/main" xmlns="" val="403639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70E28AF3-A61F-459B-A4B1-210B8CF13BD4}" type="slidenum">
              <a:rPr lang="en-US" smtClean="0"/>
              <a:pPr/>
              <a:t>4</a:t>
            </a:fld>
            <a:endParaRPr lang="en-US"/>
          </a:p>
        </p:txBody>
      </p:sp>
    </p:spTree>
    <p:extLst>
      <p:ext uri="{BB962C8B-B14F-4D97-AF65-F5344CB8AC3E}">
        <p14:creationId xmlns:p14="http://schemas.microsoft.com/office/powerpoint/2010/main" xmlns="" val="403639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E28AF3-A61F-459B-A4B1-210B8CF13BD4}" type="slidenum">
              <a:rPr lang="en-US" smtClean="0"/>
              <a:pPr/>
              <a:t>7</a:t>
            </a:fld>
            <a:endParaRPr lang="en-US"/>
          </a:p>
        </p:txBody>
      </p:sp>
    </p:spTree>
    <p:extLst>
      <p:ext uri="{BB962C8B-B14F-4D97-AF65-F5344CB8AC3E}">
        <p14:creationId xmlns:p14="http://schemas.microsoft.com/office/powerpoint/2010/main" xmlns="" val="1620676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E28AF3-A61F-459B-A4B1-210B8CF13BD4}" type="slidenum">
              <a:rPr lang="en-US" smtClean="0"/>
              <a:pPr/>
              <a:t>8</a:t>
            </a:fld>
            <a:endParaRPr lang="en-US"/>
          </a:p>
        </p:txBody>
      </p:sp>
    </p:spTree>
    <p:extLst>
      <p:ext uri="{BB962C8B-B14F-4D97-AF65-F5344CB8AC3E}">
        <p14:creationId xmlns:p14="http://schemas.microsoft.com/office/powerpoint/2010/main" xmlns="" val="3708340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12C773E5-2E1F-49FD-84A2-A4F67FF7B330}" type="datetimeFigureOut">
              <a:rPr lang="en-US" smtClean="0"/>
              <a:pPr/>
              <a:t>9/9/2016</a:t>
            </a:fld>
            <a:endParaRPr lang="en-US"/>
          </a:p>
        </p:txBody>
      </p:sp>
      <p:sp>
        <p:nvSpPr>
          <p:cNvPr id="16" name="Slide Number Placeholder 15"/>
          <p:cNvSpPr>
            <a:spLocks noGrp="1"/>
          </p:cNvSpPr>
          <p:nvPr>
            <p:ph type="sldNum" sz="quarter" idx="11"/>
          </p:nvPr>
        </p:nvSpPr>
        <p:spPr/>
        <p:txBody>
          <a:bodyPr/>
          <a:lstStyle/>
          <a:p>
            <a:fld id="{6FB77273-50A2-47B8-BF79-B9DC4F719CBF}"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C773E5-2E1F-49FD-84A2-A4F67FF7B330}"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77273-50A2-47B8-BF79-B9DC4F719C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C773E5-2E1F-49FD-84A2-A4F67FF7B330}"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77273-50A2-47B8-BF79-B9DC4F719C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2C773E5-2E1F-49FD-84A2-A4F67FF7B330}" type="datetimeFigureOut">
              <a:rPr lang="en-US" smtClean="0"/>
              <a:pPr/>
              <a:t>9/9/2016</a:t>
            </a:fld>
            <a:endParaRPr lang="en-US"/>
          </a:p>
        </p:txBody>
      </p:sp>
      <p:sp>
        <p:nvSpPr>
          <p:cNvPr id="15" name="Slide Number Placeholder 14"/>
          <p:cNvSpPr>
            <a:spLocks noGrp="1"/>
          </p:cNvSpPr>
          <p:nvPr>
            <p:ph type="sldNum" sz="quarter" idx="11"/>
          </p:nvPr>
        </p:nvSpPr>
        <p:spPr/>
        <p:txBody>
          <a:bodyPr/>
          <a:lstStyle/>
          <a:p>
            <a:fld id="{6FB77273-50A2-47B8-BF79-B9DC4F719CBF}"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12C773E5-2E1F-49FD-84A2-A4F67FF7B330}" type="datetimeFigureOut">
              <a:rPr lang="en-US" smtClean="0"/>
              <a:pPr/>
              <a:t>9/9/2016</a:t>
            </a:fld>
            <a:endParaRPr lang="en-US"/>
          </a:p>
        </p:txBody>
      </p:sp>
      <p:sp>
        <p:nvSpPr>
          <p:cNvPr id="13" name="Slide Number Placeholder 12"/>
          <p:cNvSpPr>
            <a:spLocks noGrp="1"/>
          </p:cNvSpPr>
          <p:nvPr>
            <p:ph type="sldNum" sz="quarter" idx="11"/>
          </p:nvPr>
        </p:nvSpPr>
        <p:spPr/>
        <p:txBody>
          <a:bodyPr/>
          <a:lstStyle/>
          <a:p>
            <a:fld id="{6FB77273-50A2-47B8-BF79-B9DC4F719CB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2C773E5-2E1F-49FD-84A2-A4F67FF7B330}" type="datetimeFigureOut">
              <a:rPr lang="en-US" smtClean="0"/>
              <a:pPr/>
              <a:t>9/9/2016</a:t>
            </a:fld>
            <a:endParaRPr lang="en-US"/>
          </a:p>
        </p:txBody>
      </p:sp>
      <p:sp>
        <p:nvSpPr>
          <p:cNvPr id="9" name="Slide Number Placeholder 8"/>
          <p:cNvSpPr>
            <a:spLocks noGrp="1"/>
          </p:cNvSpPr>
          <p:nvPr>
            <p:ph type="sldNum" sz="quarter" idx="11"/>
          </p:nvPr>
        </p:nvSpPr>
        <p:spPr/>
        <p:txBody>
          <a:bodyPr/>
          <a:lstStyle/>
          <a:p>
            <a:fld id="{6FB77273-50A2-47B8-BF79-B9DC4F719CBF}"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12C773E5-2E1F-49FD-84A2-A4F67FF7B330}" type="datetimeFigureOut">
              <a:rPr lang="en-US" smtClean="0"/>
              <a:pPr/>
              <a:t>9/9/2016</a:t>
            </a:fld>
            <a:endParaRPr lang="en-US"/>
          </a:p>
        </p:txBody>
      </p:sp>
      <p:sp>
        <p:nvSpPr>
          <p:cNvPr id="15" name="Slide Number Placeholder 14"/>
          <p:cNvSpPr>
            <a:spLocks noGrp="1"/>
          </p:cNvSpPr>
          <p:nvPr>
            <p:ph type="sldNum" sz="quarter" idx="11"/>
          </p:nvPr>
        </p:nvSpPr>
        <p:spPr/>
        <p:txBody>
          <a:bodyPr/>
          <a:lstStyle/>
          <a:p>
            <a:fld id="{6FB77273-50A2-47B8-BF79-B9DC4F719CBF}"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12C773E5-2E1F-49FD-84A2-A4F67FF7B330}" type="datetimeFigureOut">
              <a:rPr lang="en-US" smtClean="0"/>
              <a:pPr/>
              <a:t>9/9/2016</a:t>
            </a:fld>
            <a:endParaRPr lang="en-US"/>
          </a:p>
        </p:txBody>
      </p:sp>
      <p:sp>
        <p:nvSpPr>
          <p:cNvPr id="8" name="Slide Number Placeholder 7"/>
          <p:cNvSpPr>
            <a:spLocks noGrp="1"/>
          </p:cNvSpPr>
          <p:nvPr>
            <p:ph type="sldNum" sz="quarter" idx="11"/>
          </p:nvPr>
        </p:nvSpPr>
        <p:spPr/>
        <p:txBody>
          <a:bodyPr/>
          <a:lstStyle/>
          <a:p>
            <a:fld id="{6FB77273-50A2-47B8-BF79-B9DC4F719CBF}"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2C773E5-2E1F-49FD-84A2-A4F67FF7B330}" type="datetimeFigureOut">
              <a:rPr lang="en-US" smtClean="0"/>
              <a:pPr/>
              <a:t>9/9/2016</a:t>
            </a:fld>
            <a:endParaRPr lang="en-US"/>
          </a:p>
        </p:txBody>
      </p:sp>
      <p:sp>
        <p:nvSpPr>
          <p:cNvPr id="6" name="Slide Number Placeholder 5"/>
          <p:cNvSpPr>
            <a:spLocks noGrp="1"/>
          </p:cNvSpPr>
          <p:nvPr>
            <p:ph type="sldNum" sz="quarter" idx="11"/>
          </p:nvPr>
        </p:nvSpPr>
        <p:spPr/>
        <p:txBody>
          <a:bodyPr/>
          <a:lstStyle/>
          <a:p>
            <a:fld id="{6FB77273-50A2-47B8-BF79-B9DC4F719CBF}"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12C773E5-2E1F-49FD-84A2-A4F67FF7B330}" type="datetimeFigureOut">
              <a:rPr lang="en-US" smtClean="0"/>
              <a:pPr/>
              <a:t>9/9/2016</a:t>
            </a:fld>
            <a:endParaRPr lang="en-US"/>
          </a:p>
        </p:txBody>
      </p:sp>
      <p:sp>
        <p:nvSpPr>
          <p:cNvPr id="16" name="Slide Number Placeholder 15"/>
          <p:cNvSpPr>
            <a:spLocks noGrp="1"/>
          </p:cNvSpPr>
          <p:nvPr>
            <p:ph type="sldNum" sz="quarter" idx="11"/>
          </p:nvPr>
        </p:nvSpPr>
        <p:spPr/>
        <p:txBody>
          <a:bodyPr/>
          <a:lstStyle/>
          <a:p>
            <a:fld id="{6FB77273-50A2-47B8-BF79-B9DC4F719CBF}"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12C773E5-2E1F-49FD-84A2-A4F67FF7B330}" type="datetimeFigureOut">
              <a:rPr lang="en-US" smtClean="0"/>
              <a:pPr/>
              <a:t>9/9/2016</a:t>
            </a:fld>
            <a:endParaRPr lang="en-US"/>
          </a:p>
        </p:txBody>
      </p:sp>
      <p:sp>
        <p:nvSpPr>
          <p:cNvPr id="14" name="Slide Number Placeholder 13"/>
          <p:cNvSpPr>
            <a:spLocks noGrp="1"/>
          </p:cNvSpPr>
          <p:nvPr>
            <p:ph type="sldNum" sz="quarter" idx="11"/>
          </p:nvPr>
        </p:nvSpPr>
        <p:spPr/>
        <p:txBody>
          <a:bodyPr/>
          <a:lstStyle/>
          <a:p>
            <a:fld id="{6FB77273-50A2-47B8-BF79-B9DC4F719CBF}"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12C773E5-2E1F-49FD-84A2-A4F67FF7B330}" type="datetimeFigureOut">
              <a:rPr lang="en-US" smtClean="0"/>
              <a:pPr/>
              <a:t>9/9/2016</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6FB77273-50A2-47B8-BF79-B9DC4F719CB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www.mccrholyspirit.org/"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GdVZ3JdthF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jCnel0QcvG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76200"/>
            <a:ext cx="8686800" cy="1384995"/>
          </a:xfrm>
          <a:prstGeom prst="rect">
            <a:avLst/>
          </a:prstGeom>
          <a:noFill/>
        </p:spPr>
        <p:txBody>
          <a:bodyPr wrap="square" rtlCol="0">
            <a:spAutoFit/>
          </a:bodyPr>
          <a:lstStyle/>
          <a:p>
            <a:pPr algn="ctr"/>
            <a:r>
              <a:rPr lang="en-US" sz="2800" b="1" dirty="0" smtClean="0">
                <a:solidFill>
                  <a:srgbClr val="FFFF00"/>
                </a:solidFill>
              </a:rPr>
              <a:t>Little Flower Men’s Night</a:t>
            </a:r>
          </a:p>
          <a:p>
            <a:pPr algn="ctr"/>
            <a:r>
              <a:rPr lang="en-US" sz="2800" b="1" dirty="0" smtClean="0">
                <a:solidFill>
                  <a:srgbClr val="FFFF00"/>
                </a:solidFill>
              </a:rPr>
              <a:t>September 10, 2016</a:t>
            </a:r>
          </a:p>
          <a:p>
            <a:pPr algn="ctr"/>
            <a:r>
              <a:rPr lang="en-US" sz="2800" b="1" i="1" dirty="0" smtClean="0">
                <a:solidFill>
                  <a:srgbClr val="FFFF00"/>
                </a:solidFill>
              </a:rPr>
              <a:t>The Virtues of the Christian Disciple</a:t>
            </a:r>
          </a:p>
        </p:txBody>
      </p:sp>
      <p:sp>
        <p:nvSpPr>
          <p:cNvPr id="11" name="Content Placeholder 2"/>
          <p:cNvSpPr>
            <a:spLocks noGrp="1"/>
          </p:cNvSpPr>
          <p:nvPr>
            <p:ph idx="1"/>
          </p:nvPr>
        </p:nvSpPr>
        <p:spPr>
          <a:xfrm>
            <a:off x="3352800" y="1447800"/>
            <a:ext cx="5486400" cy="5334000"/>
          </a:xfrm>
        </p:spPr>
        <p:txBody>
          <a:bodyPr>
            <a:normAutofit fontScale="92500" lnSpcReduction="20000"/>
          </a:bodyPr>
          <a:lstStyle/>
          <a:p>
            <a:pPr marL="0" indent="0" algn="ctr">
              <a:lnSpc>
                <a:spcPct val="110000"/>
              </a:lnSpc>
              <a:buNone/>
            </a:pPr>
            <a:r>
              <a:rPr lang="en-US" sz="2600" b="1" i="1" u="sng" dirty="0" smtClean="0">
                <a:solidFill>
                  <a:srgbClr val="FFFF00"/>
                </a:solidFill>
              </a:rPr>
              <a:t>Dr. Edward Sri</a:t>
            </a:r>
          </a:p>
          <a:p>
            <a:pPr marL="0" indent="0">
              <a:lnSpc>
                <a:spcPct val="110000"/>
              </a:lnSpc>
              <a:buFont typeface="Wingdings" pitchFamily="2" charset="2"/>
              <a:buChar char="§"/>
            </a:pPr>
            <a:r>
              <a:rPr lang="en-US" sz="1800" b="1" dirty="0" smtClean="0"/>
              <a:t>  </a:t>
            </a:r>
            <a:r>
              <a:rPr lang="en-US" b="1" dirty="0" smtClean="0"/>
              <a:t>Theologian, author and well known Catholic speaker, appearing regularly on EWTN.</a:t>
            </a:r>
          </a:p>
          <a:p>
            <a:pPr marL="0" indent="0">
              <a:lnSpc>
                <a:spcPct val="110000"/>
              </a:lnSpc>
              <a:buFont typeface="Wingdings" pitchFamily="2" charset="2"/>
              <a:buChar char="§"/>
            </a:pPr>
            <a:r>
              <a:rPr lang="en-US" b="1" dirty="0" smtClean="0"/>
              <a:t>  </a:t>
            </a:r>
            <a:r>
              <a:rPr lang="en-US" b="1" i="1" dirty="0" smtClean="0"/>
              <a:t>Currently:  </a:t>
            </a:r>
            <a:r>
              <a:rPr lang="en-US" b="1" dirty="0" smtClean="0"/>
              <a:t>Professor of Theology and Vice President of Mission and Outreach at the Augustine Institute in Denver</a:t>
            </a:r>
          </a:p>
          <a:p>
            <a:pPr marL="0" indent="0">
              <a:lnSpc>
                <a:spcPct val="110000"/>
              </a:lnSpc>
              <a:buFont typeface="Wingdings" pitchFamily="2" charset="2"/>
              <a:buChar char="§"/>
            </a:pPr>
            <a:r>
              <a:rPr lang="en-US" b="1" dirty="0" smtClean="0"/>
              <a:t>  Founding leader with Curtis Martin of FOCUS (Fellowship of Catholic University Students). </a:t>
            </a:r>
          </a:p>
          <a:p>
            <a:pPr marL="0" indent="0">
              <a:lnSpc>
                <a:spcPct val="110000"/>
              </a:lnSpc>
              <a:buFont typeface="Wingdings" pitchFamily="2" charset="2"/>
              <a:buChar char="§"/>
            </a:pPr>
            <a:r>
              <a:rPr lang="en-US" b="1" dirty="0" smtClean="0"/>
              <a:t>  Content director and host of acclaimed Catholic video series called </a:t>
            </a:r>
            <a:r>
              <a:rPr lang="en-US" b="1" dirty="0" err="1" smtClean="0"/>
              <a:t>Symbolon</a:t>
            </a:r>
            <a:r>
              <a:rPr lang="en-US" b="1" dirty="0" smtClean="0"/>
              <a:t> (Augustine Institute).</a:t>
            </a:r>
          </a:p>
          <a:p>
            <a:pPr marL="0" indent="0">
              <a:lnSpc>
                <a:spcPct val="110000"/>
              </a:lnSpc>
              <a:buFont typeface="Wingdings" pitchFamily="2" charset="2"/>
              <a:buChar char="§"/>
            </a:pPr>
            <a:r>
              <a:rPr lang="en-US" b="1" dirty="0" smtClean="0"/>
              <a:t>  Leads pilgrimages to Rome and Holy Land</a:t>
            </a:r>
          </a:p>
          <a:p>
            <a:pPr marL="0" indent="0">
              <a:lnSpc>
                <a:spcPct val="110000"/>
              </a:lnSpc>
              <a:buFont typeface="Wingdings" pitchFamily="2" charset="2"/>
              <a:buChar char="§"/>
            </a:pPr>
            <a:r>
              <a:rPr lang="en-US" b="1" dirty="0" smtClean="0"/>
              <a:t>  </a:t>
            </a:r>
            <a:r>
              <a:rPr lang="en-US" b="1" i="1" dirty="0" smtClean="0"/>
              <a:t>Education:  </a:t>
            </a:r>
            <a:r>
              <a:rPr lang="en-US" b="1" dirty="0" smtClean="0"/>
              <a:t>Doctorate form the Pontifical University of St. Thomas Aquinas in Rome.</a:t>
            </a:r>
          </a:p>
          <a:p>
            <a:pPr marL="0" indent="0">
              <a:lnSpc>
                <a:spcPct val="110000"/>
              </a:lnSpc>
              <a:buFont typeface="Wingdings" pitchFamily="2" charset="2"/>
              <a:buChar char="§"/>
            </a:pPr>
            <a:r>
              <a:rPr lang="en-US" b="1" dirty="0"/>
              <a:t> </a:t>
            </a:r>
            <a:r>
              <a:rPr lang="en-US" b="1" dirty="0" smtClean="0"/>
              <a:t> Resides with his wife and seven children in Littleton, CO</a:t>
            </a:r>
          </a:p>
        </p:txBody>
      </p:sp>
      <p:pic>
        <p:nvPicPr>
          <p:cNvPr id="1026" name="Picture 2"/>
          <p:cNvPicPr>
            <a:picLocks noChangeAspect="1" noChangeArrowheads="1"/>
          </p:cNvPicPr>
          <p:nvPr/>
        </p:nvPicPr>
        <p:blipFill>
          <a:blip r:embed="rId3" cstate="print"/>
          <a:srcRect/>
          <a:stretch>
            <a:fillRect/>
          </a:stretch>
        </p:blipFill>
        <p:spPr bwMode="auto">
          <a:xfrm>
            <a:off x="457200" y="2362200"/>
            <a:ext cx="2514600" cy="3356493"/>
          </a:xfrm>
          <a:prstGeom prst="rect">
            <a:avLst/>
          </a:prstGeom>
          <a:noFill/>
          <a:ln w="28575">
            <a:solidFill>
              <a:schemeClr val="tx1"/>
            </a:solidFill>
            <a:miter lim="800000"/>
            <a:headEnd/>
            <a:tailEnd/>
          </a:ln>
        </p:spPr>
      </p:pic>
    </p:spTree>
    <p:extLst>
      <p:ext uri="{BB962C8B-B14F-4D97-AF65-F5344CB8AC3E}">
        <p14:creationId xmlns:p14="http://schemas.microsoft.com/office/powerpoint/2010/main" xmlns="" val="3481915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228600"/>
            <a:ext cx="8229600" cy="9144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Upcoming</a:t>
            </a:r>
            <a:r>
              <a:rPr kumimoji="0" lang="en-US" sz="4400" b="1" u="none" strike="noStrike" kern="1200" cap="none" spc="0" normalizeH="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 . . .</a:t>
            </a:r>
            <a:endParaRPr kumimoji="0" lang="en-US" sz="4800" b="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4" name="Title 2"/>
          <p:cNvSpPr>
            <a:spLocks noGrp="1"/>
          </p:cNvSpPr>
          <p:nvPr/>
        </p:nvSpPr>
        <p:spPr>
          <a:xfrm>
            <a:off x="1339686" y="1493838"/>
            <a:ext cx="6769428" cy="639762"/>
          </a:xfrm>
          <a:prstGeom prst="rect">
            <a:avLst/>
          </a:prstGeom>
        </p:spPr>
        <p:txBody>
          <a:bodyPr vert="horz" lIns="0" tIns="0" rIns="0" bIns="0" rtlCol="0" anchor="t">
            <a:noAutofit/>
          </a:bodyPr>
          <a:lstStyle>
            <a:lvl1pPr algn="l" defTabSz="457130" rtl="0" eaLnBrk="1" latinLnBrk="0" hangingPunct="1">
              <a:spcBef>
                <a:spcPct val="0"/>
              </a:spcBef>
              <a:buNone/>
              <a:defRPr sz="3586" b="1" kern="1200">
                <a:solidFill>
                  <a:srgbClr val="000000"/>
                </a:solidFill>
                <a:latin typeface="Droid Sans"/>
                <a:ea typeface="+mj-ea"/>
                <a:cs typeface="+mj-cs"/>
              </a:defRPr>
            </a:lvl1pPr>
          </a:lstStyle>
          <a:p>
            <a:r>
              <a:rPr lang="en-US" dirty="0" smtClean="0">
                <a:solidFill>
                  <a:srgbClr val="FFFF00"/>
                </a:solidFill>
                <a:latin typeface="Palatino Linotype" panose="02040502050505030304" pitchFamily="18" charset="0"/>
              </a:rPr>
              <a:t>COMMITTED Adult Education</a:t>
            </a:r>
            <a:endParaRPr lang="en-US" dirty="0">
              <a:solidFill>
                <a:srgbClr val="FFFF00"/>
              </a:solidFill>
              <a:latin typeface="Palatino Linotype" panose="02040502050505030304" pitchFamily="18" charset="0"/>
            </a:endParaRPr>
          </a:p>
        </p:txBody>
      </p:sp>
      <p:sp>
        <p:nvSpPr>
          <p:cNvPr id="6" name="Content Placeholder 1"/>
          <p:cNvSpPr>
            <a:spLocks noGrp="1"/>
          </p:cNvSpPr>
          <p:nvPr/>
        </p:nvSpPr>
        <p:spPr>
          <a:xfrm>
            <a:off x="381000" y="2285808"/>
            <a:ext cx="8686800" cy="3429192"/>
          </a:xfrm>
          <a:prstGeom prst="rect">
            <a:avLst/>
          </a:prstGeom>
        </p:spPr>
        <p:txBody>
          <a:bodyPr vert="horz" lIns="0" tIns="0" rIns="130032" bIns="0" rtlCol="0" anchor="t" anchorCtr="0">
            <a:noAutofit/>
          </a:bodyPr>
          <a:lstStyle>
            <a:lvl1pPr marL="0" indent="0" algn="l" defTabSz="457130" rtl="0" eaLnBrk="1" latinLnBrk="0" hangingPunct="1">
              <a:spcBef>
                <a:spcPts val="0"/>
              </a:spcBef>
              <a:spcAft>
                <a:spcPts val="1800"/>
              </a:spcAft>
              <a:buFontTx/>
              <a:buNone/>
              <a:defRPr sz="2812" b="0" i="0" kern="1200">
                <a:solidFill>
                  <a:srgbClr val="000000"/>
                </a:solidFill>
                <a:latin typeface="Droid Sans"/>
                <a:ea typeface="+mn-ea"/>
                <a:cs typeface="+mn-cs"/>
              </a:defRPr>
            </a:lvl1pPr>
            <a:lvl2pPr marL="457130" indent="0" algn="l" defTabSz="457130" rtl="0" eaLnBrk="1" latinLnBrk="0" hangingPunct="1">
              <a:spcBef>
                <a:spcPts val="0"/>
              </a:spcBef>
              <a:spcAft>
                <a:spcPts val="1800"/>
              </a:spcAft>
              <a:buFontTx/>
              <a:buNone/>
              <a:defRPr sz="2812" kern="1200">
                <a:solidFill>
                  <a:srgbClr val="000000"/>
                </a:solidFill>
                <a:latin typeface="Droid Sans"/>
                <a:ea typeface="+mn-ea"/>
                <a:cs typeface="+mn-cs"/>
              </a:defRPr>
            </a:lvl2pPr>
            <a:lvl3pPr marL="914259" indent="0" algn="l" defTabSz="457130" rtl="0" eaLnBrk="1" latinLnBrk="0" hangingPunct="1">
              <a:spcBef>
                <a:spcPts val="0"/>
              </a:spcBef>
              <a:spcAft>
                <a:spcPts val="1800"/>
              </a:spcAft>
              <a:buFontTx/>
              <a:buNone/>
              <a:defRPr sz="2812" kern="1200">
                <a:solidFill>
                  <a:srgbClr val="000000"/>
                </a:solidFill>
                <a:latin typeface="Droid Sans"/>
                <a:ea typeface="+mn-ea"/>
                <a:cs typeface="+mn-cs"/>
              </a:defRPr>
            </a:lvl3pPr>
            <a:lvl4pPr marL="1371390" indent="0" algn="l" defTabSz="457130" rtl="0" eaLnBrk="1" latinLnBrk="0" hangingPunct="1">
              <a:spcBef>
                <a:spcPct val="20000"/>
              </a:spcBef>
              <a:buFontTx/>
              <a:buNone/>
              <a:defRPr sz="1617" kern="1200">
                <a:solidFill>
                  <a:srgbClr val="000000"/>
                </a:solidFill>
                <a:latin typeface="Droid Sans"/>
                <a:ea typeface="+mn-ea"/>
                <a:cs typeface="+mn-cs"/>
              </a:defRPr>
            </a:lvl4pPr>
            <a:lvl5pPr marL="1828519" indent="0" algn="l" defTabSz="457130" rtl="0" eaLnBrk="1" latinLnBrk="0" hangingPunct="1">
              <a:spcBef>
                <a:spcPct val="20000"/>
              </a:spcBef>
              <a:buFontTx/>
              <a:buNone/>
              <a:defRPr sz="1617" kern="1200">
                <a:solidFill>
                  <a:srgbClr val="000000"/>
                </a:solidFill>
                <a:latin typeface="Droid Sans"/>
                <a:ea typeface="+mn-ea"/>
                <a:cs typeface="+mn-cs"/>
              </a:defRPr>
            </a:lvl5pPr>
            <a:lvl6pPr marL="2514215" indent="-228564" algn="l" defTabSz="457130" rtl="0" eaLnBrk="1" latinLnBrk="0" hangingPunct="1">
              <a:spcBef>
                <a:spcPct val="20000"/>
              </a:spcBef>
              <a:buFont typeface="Arial"/>
              <a:buChar char="•"/>
              <a:defRPr sz="1969" kern="1200">
                <a:solidFill>
                  <a:schemeClr val="tx1"/>
                </a:solidFill>
                <a:latin typeface="+mn-lt"/>
                <a:ea typeface="+mn-ea"/>
                <a:cs typeface="+mn-cs"/>
              </a:defRPr>
            </a:lvl6pPr>
            <a:lvl7pPr marL="2971344" indent="-228564" algn="l" defTabSz="457130" rtl="0" eaLnBrk="1" latinLnBrk="0" hangingPunct="1">
              <a:spcBef>
                <a:spcPct val="20000"/>
              </a:spcBef>
              <a:buFont typeface="Arial"/>
              <a:buChar char="•"/>
              <a:defRPr sz="1969" kern="1200">
                <a:solidFill>
                  <a:schemeClr val="tx1"/>
                </a:solidFill>
                <a:latin typeface="+mn-lt"/>
                <a:ea typeface="+mn-ea"/>
                <a:cs typeface="+mn-cs"/>
              </a:defRPr>
            </a:lvl7pPr>
            <a:lvl8pPr marL="3428475" indent="-228564" algn="l" defTabSz="457130" rtl="0" eaLnBrk="1" latinLnBrk="0" hangingPunct="1">
              <a:spcBef>
                <a:spcPct val="20000"/>
              </a:spcBef>
              <a:buFont typeface="Arial"/>
              <a:buChar char="•"/>
              <a:defRPr sz="1969" kern="1200">
                <a:solidFill>
                  <a:schemeClr val="tx1"/>
                </a:solidFill>
                <a:latin typeface="+mn-lt"/>
                <a:ea typeface="+mn-ea"/>
                <a:cs typeface="+mn-cs"/>
              </a:defRPr>
            </a:lvl8pPr>
            <a:lvl9pPr marL="3885603" indent="-228564" algn="l" defTabSz="457130" rtl="0" eaLnBrk="1" latinLnBrk="0" hangingPunct="1">
              <a:spcBef>
                <a:spcPct val="20000"/>
              </a:spcBef>
              <a:buFont typeface="Arial"/>
              <a:buChar char="•"/>
              <a:defRPr sz="1969" kern="1200">
                <a:solidFill>
                  <a:schemeClr val="tx1"/>
                </a:solidFill>
                <a:latin typeface="+mn-lt"/>
                <a:ea typeface="+mn-ea"/>
                <a:cs typeface="+mn-cs"/>
              </a:defRPr>
            </a:lvl9pPr>
          </a:lstStyle>
          <a:p>
            <a:r>
              <a:rPr lang="en-US" sz="3400" b="1" dirty="0" smtClean="0">
                <a:solidFill>
                  <a:schemeClr val="tx1"/>
                </a:solidFill>
                <a:latin typeface="Palatino Linotype" panose="02040502050505030304" pitchFamily="18" charset="0"/>
              </a:rPr>
              <a:t>Sundays 9:45 to 10:45am - St. Francis Room Same Sundays as FOUNDATIONS</a:t>
            </a:r>
            <a:endParaRPr lang="en-US" sz="3400" b="1" dirty="0">
              <a:solidFill>
                <a:schemeClr val="tx1"/>
              </a:solidFill>
              <a:latin typeface="Palatino Linotype" panose="02040502050505030304" pitchFamily="18" charset="0"/>
            </a:endParaRPr>
          </a:p>
          <a:p>
            <a:r>
              <a:rPr lang="en-US" sz="3400" b="1" dirty="0" smtClean="0">
                <a:solidFill>
                  <a:schemeClr val="tx1"/>
                </a:solidFill>
                <a:latin typeface="Palatino Linotype" panose="02040502050505030304" pitchFamily="18" charset="0"/>
              </a:rPr>
              <a:t>Follows </a:t>
            </a:r>
            <a:r>
              <a:rPr lang="en-US" sz="3400" b="1" dirty="0" err="1" smtClean="0">
                <a:solidFill>
                  <a:schemeClr val="tx1"/>
                </a:solidFill>
                <a:latin typeface="Palatino Linotype" panose="02040502050505030304" pitchFamily="18" charset="0"/>
              </a:rPr>
              <a:t>Symbolon</a:t>
            </a:r>
            <a:r>
              <a:rPr lang="en-US" sz="3400" b="1" dirty="0" smtClean="0">
                <a:solidFill>
                  <a:schemeClr val="tx1"/>
                </a:solidFill>
                <a:latin typeface="Palatino Linotype" panose="02040502050505030304" pitchFamily="18" charset="0"/>
              </a:rPr>
              <a:t> videos on formed.org</a:t>
            </a:r>
          </a:p>
          <a:p>
            <a:r>
              <a:rPr lang="en-US" sz="3400" b="1" dirty="0" smtClean="0">
                <a:solidFill>
                  <a:schemeClr val="tx1"/>
                </a:solidFill>
                <a:latin typeface="Palatino Linotype" panose="02040502050505030304" pitchFamily="18" charset="0"/>
              </a:rPr>
              <a:t>Last year:  discussed how not to let the world present a ‘</a:t>
            </a:r>
            <a:r>
              <a:rPr lang="en-US" sz="3400" b="1" dirty="0" err="1" smtClean="0">
                <a:solidFill>
                  <a:schemeClr val="tx1"/>
                </a:solidFill>
                <a:latin typeface="Palatino Linotype" panose="02040502050505030304" pitchFamily="18" charset="0"/>
              </a:rPr>
              <a:t>nerfy</a:t>
            </a:r>
            <a:r>
              <a:rPr lang="en-US" sz="3400" b="1" dirty="0" smtClean="0">
                <a:solidFill>
                  <a:schemeClr val="tx1"/>
                </a:solidFill>
                <a:latin typeface="Palatino Linotype" panose="02040502050505030304" pitchFamily="18" charset="0"/>
              </a:rPr>
              <a:t>’ picture of Jesus</a:t>
            </a:r>
            <a:r>
              <a:rPr lang="is-IS" sz="3400" b="1" dirty="0" smtClean="0">
                <a:solidFill>
                  <a:schemeClr val="tx1"/>
                </a:solidFill>
                <a:latin typeface="Palatino Linotype" panose="02040502050505030304" pitchFamily="18" charset="0"/>
              </a:rPr>
              <a:t>…</a:t>
            </a:r>
            <a:endParaRPr lang="en-US" sz="3400" b="1" dirty="0">
              <a:solidFill>
                <a:schemeClr val="tx1"/>
              </a:solidFill>
              <a:latin typeface="Palatino Linotype" panose="02040502050505030304" pitchFamily="18" charset="0"/>
            </a:endParaRPr>
          </a:p>
        </p:txBody>
      </p:sp>
      <p:sp>
        <p:nvSpPr>
          <p:cNvPr id="8" name="Text Placeholder 4"/>
          <p:cNvSpPr>
            <a:spLocks noGrp="1"/>
          </p:cNvSpPr>
          <p:nvPr/>
        </p:nvSpPr>
        <p:spPr>
          <a:xfrm>
            <a:off x="1905000" y="5715000"/>
            <a:ext cx="5638800" cy="609600"/>
          </a:xfrm>
          <a:prstGeom prst="rect">
            <a:avLst/>
          </a:prstGeom>
        </p:spPr>
        <p:txBody>
          <a:bodyPr vert="horz" lIns="0" tIns="0" rIns="0" bIns="0" rtlCol="0" anchor="t" anchorCtr="0">
            <a:noAutofit/>
          </a:bodyPr>
          <a:lstStyle>
            <a:lvl1pPr marL="0" indent="0" algn="l" defTabSz="457130" rtl="0" eaLnBrk="1" latinLnBrk="0" hangingPunct="1">
              <a:spcBef>
                <a:spcPts val="0"/>
              </a:spcBef>
              <a:spcAft>
                <a:spcPts val="1800"/>
              </a:spcAft>
              <a:buFontTx/>
              <a:buNone/>
              <a:defRPr sz="3234" b="0" i="0" kern="1200">
                <a:solidFill>
                  <a:schemeClr val="accent2"/>
                </a:solidFill>
                <a:latin typeface="Droid Sans"/>
                <a:ea typeface="+mn-ea"/>
                <a:cs typeface="+mn-cs"/>
              </a:defRPr>
            </a:lvl1pPr>
            <a:lvl2pPr marL="0" indent="0" algn="l" defTabSz="457130" rtl="0" eaLnBrk="1" latinLnBrk="0" hangingPunct="1">
              <a:spcBef>
                <a:spcPts val="400"/>
              </a:spcBef>
              <a:spcAft>
                <a:spcPts val="1800"/>
              </a:spcAft>
              <a:buFontTx/>
              <a:buNone/>
              <a:defRPr sz="1195" kern="1200" baseline="0">
                <a:solidFill>
                  <a:schemeClr val="bg2"/>
                </a:solidFill>
                <a:latin typeface="Droid Sans"/>
                <a:ea typeface="+mn-ea"/>
                <a:cs typeface="+mn-cs"/>
              </a:defRPr>
            </a:lvl2pPr>
            <a:lvl3pPr marL="914259" indent="0" algn="l" defTabSz="457130" rtl="0" eaLnBrk="1" latinLnBrk="0" hangingPunct="1">
              <a:spcBef>
                <a:spcPts val="0"/>
              </a:spcBef>
              <a:spcAft>
                <a:spcPts val="1800"/>
              </a:spcAft>
              <a:buFontTx/>
              <a:buNone/>
              <a:defRPr sz="2812" kern="1200">
                <a:solidFill>
                  <a:schemeClr val="accent1"/>
                </a:solidFill>
                <a:latin typeface="Droid Sans"/>
                <a:ea typeface="+mn-ea"/>
                <a:cs typeface="+mn-cs"/>
              </a:defRPr>
            </a:lvl3pPr>
            <a:lvl4pPr marL="1371390" indent="0" algn="l" defTabSz="457130" rtl="0" eaLnBrk="1" latinLnBrk="0" hangingPunct="1">
              <a:spcBef>
                <a:spcPct val="20000"/>
              </a:spcBef>
              <a:buFontTx/>
              <a:buNone/>
              <a:defRPr sz="1617" kern="1200">
                <a:solidFill>
                  <a:srgbClr val="23314A"/>
                </a:solidFill>
                <a:latin typeface="Droid Sans"/>
                <a:ea typeface="+mn-ea"/>
                <a:cs typeface="+mn-cs"/>
              </a:defRPr>
            </a:lvl4pPr>
            <a:lvl5pPr marL="1828519" indent="0" algn="l" defTabSz="457130" rtl="0" eaLnBrk="1" latinLnBrk="0" hangingPunct="1">
              <a:spcBef>
                <a:spcPct val="20000"/>
              </a:spcBef>
              <a:buFontTx/>
              <a:buNone/>
              <a:defRPr sz="1617" kern="1200">
                <a:solidFill>
                  <a:schemeClr val="tx2"/>
                </a:solidFill>
                <a:latin typeface="Droid Sans"/>
                <a:ea typeface="+mn-ea"/>
                <a:cs typeface="+mn-cs"/>
              </a:defRPr>
            </a:lvl5pPr>
            <a:lvl6pPr marL="2514215" indent="-228564" algn="l" defTabSz="457130" rtl="0" eaLnBrk="1" latinLnBrk="0" hangingPunct="1">
              <a:spcBef>
                <a:spcPct val="20000"/>
              </a:spcBef>
              <a:buFont typeface="Arial"/>
              <a:buChar char="•"/>
              <a:defRPr sz="1969" kern="1200">
                <a:solidFill>
                  <a:schemeClr val="tx1"/>
                </a:solidFill>
                <a:latin typeface="+mn-lt"/>
                <a:ea typeface="+mn-ea"/>
                <a:cs typeface="+mn-cs"/>
              </a:defRPr>
            </a:lvl6pPr>
            <a:lvl7pPr marL="2971344" indent="-228564" algn="l" defTabSz="457130" rtl="0" eaLnBrk="1" latinLnBrk="0" hangingPunct="1">
              <a:spcBef>
                <a:spcPct val="20000"/>
              </a:spcBef>
              <a:buFont typeface="Arial"/>
              <a:buChar char="•"/>
              <a:defRPr sz="1969" kern="1200">
                <a:solidFill>
                  <a:schemeClr val="tx1"/>
                </a:solidFill>
                <a:latin typeface="+mn-lt"/>
                <a:ea typeface="+mn-ea"/>
                <a:cs typeface="+mn-cs"/>
              </a:defRPr>
            </a:lvl7pPr>
            <a:lvl8pPr marL="3428475" indent="-228564" algn="l" defTabSz="457130" rtl="0" eaLnBrk="1" latinLnBrk="0" hangingPunct="1">
              <a:spcBef>
                <a:spcPct val="20000"/>
              </a:spcBef>
              <a:buFont typeface="Arial"/>
              <a:buChar char="•"/>
              <a:defRPr sz="1969" kern="1200">
                <a:solidFill>
                  <a:schemeClr val="tx1"/>
                </a:solidFill>
                <a:latin typeface="+mn-lt"/>
                <a:ea typeface="+mn-ea"/>
                <a:cs typeface="+mn-cs"/>
              </a:defRPr>
            </a:lvl8pPr>
            <a:lvl9pPr marL="3885603" indent="-228564" algn="l" defTabSz="457130" rtl="0" eaLnBrk="1" latinLnBrk="0" hangingPunct="1">
              <a:spcBef>
                <a:spcPct val="20000"/>
              </a:spcBef>
              <a:buFont typeface="Arial"/>
              <a:buChar char="•"/>
              <a:defRPr sz="1969" kern="1200">
                <a:solidFill>
                  <a:schemeClr val="tx1"/>
                </a:solidFill>
                <a:latin typeface="+mn-lt"/>
                <a:ea typeface="+mn-ea"/>
                <a:cs typeface="+mn-cs"/>
              </a:defRPr>
            </a:lvl9pPr>
          </a:lstStyle>
          <a:p>
            <a:r>
              <a:rPr lang="en-US" b="1" i="1" dirty="0">
                <a:solidFill>
                  <a:srgbClr val="FFFF00"/>
                </a:solidFill>
                <a:latin typeface="Palatino Linotype" panose="02040502050505030304" pitchFamily="18" charset="0"/>
              </a:rPr>
              <a:t>Come every week or any week</a:t>
            </a:r>
          </a:p>
        </p:txBody>
      </p:sp>
    </p:spTree>
    <p:extLst>
      <p:ext uri="{BB962C8B-B14F-4D97-AF65-F5344CB8AC3E}">
        <p14:creationId xmlns:p14="http://schemas.microsoft.com/office/powerpoint/2010/main" xmlns="" val="2260357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228600"/>
            <a:ext cx="8229600" cy="9144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Upcoming</a:t>
            </a:r>
            <a:r>
              <a:rPr kumimoji="0" lang="en-US" sz="4400" b="1" u="none" strike="noStrike" kern="1200" cap="none" spc="0" normalizeH="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 . . .</a:t>
            </a:r>
            <a:endParaRPr kumimoji="0" lang="en-US" sz="4800" b="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pic>
        <p:nvPicPr>
          <p:cNvPr id="1026" name="Picture 2"/>
          <p:cNvPicPr>
            <a:picLocks noChangeAspect="1" noChangeArrowheads="1"/>
          </p:cNvPicPr>
          <p:nvPr/>
        </p:nvPicPr>
        <p:blipFill>
          <a:blip r:embed="rId2" cstate="print"/>
          <a:srcRect/>
          <a:stretch>
            <a:fillRect/>
          </a:stretch>
        </p:blipFill>
        <p:spPr bwMode="auto">
          <a:xfrm>
            <a:off x="1066800" y="1371600"/>
            <a:ext cx="6553200" cy="2804937"/>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33400" y="4495800"/>
            <a:ext cx="3352800" cy="215138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191000" y="4495800"/>
            <a:ext cx="4418287" cy="1085850"/>
          </a:xfrm>
          <a:prstGeom prst="rect">
            <a:avLst/>
          </a:prstGeom>
          <a:noFill/>
          <a:ln w="9525">
            <a:noFill/>
            <a:miter lim="800000"/>
            <a:headEnd/>
            <a:tailEnd/>
          </a:ln>
        </p:spPr>
      </p:pic>
      <p:sp>
        <p:nvSpPr>
          <p:cNvPr id="9" name="Rectangle 8"/>
          <p:cNvSpPr/>
          <p:nvPr/>
        </p:nvSpPr>
        <p:spPr>
          <a:xfrm>
            <a:off x="4267200" y="5791200"/>
            <a:ext cx="4419600" cy="738664"/>
          </a:xfrm>
          <a:prstGeom prst="rect">
            <a:avLst/>
          </a:prstGeom>
        </p:spPr>
        <p:txBody>
          <a:bodyPr wrap="square">
            <a:spAutoFit/>
          </a:bodyPr>
          <a:lstStyle/>
          <a:p>
            <a:r>
              <a:rPr lang="en-US" sz="2400" dirty="0" smtClean="0">
                <a:hlinkClick r:id="rId5"/>
              </a:rPr>
              <a:t>http://www.mccrholyspirit.org</a:t>
            </a:r>
            <a:endParaRPr lang="en-US" sz="2400" dirty="0" smtClean="0"/>
          </a:p>
          <a:p>
            <a:endParaRPr lang="en-US" dirty="0"/>
          </a:p>
        </p:txBody>
      </p:sp>
    </p:spTree>
    <p:extLst>
      <p:ext uri="{BB962C8B-B14F-4D97-AF65-F5344CB8AC3E}">
        <p14:creationId xmlns:p14="http://schemas.microsoft.com/office/powerpoint/2010/main" xmlns="" val="2260357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0" y="1295400"/>
            <a:ext cx="5410200" cy="5257800"/>
          </a:xfrm>
        </p:spPr>
        <p:txBody>
          <a:bodyPr>
            <a:noAutofit/>
          </a:bodyPr>
          <a:lstStyle/>
          <a:p>
            <a:pPr marL="0" indent="0" algn="ctr">
              <a:buNone/>
            </a:pPr>
            <a:r>
              <a:rPr lang="en-US" sz="3200" b="1" dirty="0" smtClean="0"/>
              <a:t>Saturday, October 8</a:t>
            </a:r>
            <a:endParaRPr lang="en-US" sz="3200" b="1" dirty="0" smtClean="0">
              <a:solidFill>
                <a:srgbClr val="FFFF00"/>
              </a:solidFill>
            </a:endParaRPr>
          </a:p>
          <a:p>
            <a:pPr marL="0" indent="0" algn="ctr">
              <a:buNone/>
            </a:pPr>
            <a:r>
              <a:rPr lang="en-US" sz="3200" b="1" dirty="0" smtClean="0"/>
              <a:t>7-9 pm</a:t>
            </a:r>
          </a:p>
          <a:p>
            <a:pPr marL="0" indent="0" algn="ctr">
              <a:buNone/>
            </a:pPr>
            <a:r>
              <a:rPr lang="en-US" sz="3200" b="1" i="1" dirty="0" smtClean="0"/>
              <a:t>Discerning with the Spirit</a:t>
            </a:r>
          </a:p>
          <a:p>
            <a:pPr marL="0" indent="0" algn="ctr">
              <a:buNone/>
            </a:pPr>
            <a:r>
              <a:rPr lang="en-US" sz="3200" b="1" dirty="0" smtClean="0"/>
              <a:t>Fr. Michael </a:t>
            </a:r>
            <a:r>
              <a:rPr lang="en-US" sz="3200" b="1" dirty="0" err="1" smtClean="0"/>
              <a:t>Gaitley</a:t>
            </a:r>
            <a:endParaRPr lang="en-US" sz="3200" b="1" dirty="0" smtClean="0"/>
          </a:p>
          <a:p>
            <a:pPr marL="0" indent="0" algn="ctr">
              <a:buNone/>
            </a:pPr>
            <a:endParaRPr lang="en-US" sz="3200" b="1" dirty="0" smtClean="0"/>
          </a:p>
          <a:p>
            <a:pPr marL="0" indent="0" algn="ctr">
              <a:buNone/>
            </a:pPr>
            <a:r>
              <a:rPr lang="en-US" sz="3200" b="1" dirty="0" smtClean="0"/>
              <a:t>St. Francis Room</a:t>
            </a:r>
          </a:p>
          <a:p>
            <a:pPr marL="0" indent="0" algn="ctr">
              <a:buNone/>
            </a:pPr>
            <a:r>
              <a:rPr lang="en-US" sz="3200" b="1" i="1" dirty="0" smtClean="0">
                <a:solidFill>
                  <a:srgbClr val="FFFF00"/>
                </a:solidFill>
              </a:rPr>
              <a:t>Bring </a:t>
            </a:r>
            <a:r>
              <a:rPr lang="en-US" sz="3200" b="1" i="1" dirty="0" smtClean="0">
                <a:solidFill>
                  <a:srgbClr val="FFFF00"/>
                </a:solidFill>
              </a:rPr>
              <a:t>a friend!</a:t>
            </a:r>
          </a:p>
        </p:txBody>
      </p:sp>
      <p:sp>
        <p:nvSpPr>
          <p:cNvPr id="2" name="Title 1"/>
          <p:cNvSpPr>
            <a:spLocks noGrp="1"/>
          </p:cNvSpPr>
          <p:nvPr>
            <p:ph type="title"/>
          </p:nvPr>
        </p:nvSpPr>
        <p:spPr>
          <a:xfrm>
            <a:off x="914400" y="228600"/>
            <a:ext cx="7162800" cy="929640"/>
          </a:xfrm>
        </p:spPr>
        <p:txBody>
          <a:bodyPr>
            <a:normAutofit/>
          </a:bodyPr>
          <a:lstStyle/>
          <a:p>
            <a:pPr algn="ctr"/>
            <a:r>
              <a:rPr lang="en-US" sz="4400" b="1" dirty="0" smtClean="0">
                <a:solidFill>
                  <a:srgbClr val="FFFF00"/>
                </a:solidFill>
              </a:rPr>
              <a:t>Next Men’s Night</a:t>
            </a:r>
            <a:endParaRPr lang="en-US" sz="4400" b="1" dirty="0">
              <a:solidFill>
                <a:srgbClr val="FFFF00"/>
              </a:solidFill>
            </a:endParaRPr>
          </a:p>
        </p:txBody>
      </p:sp>
      <p:pic>
        <p:nvPicPr>
          <p:cNvPr id="4" name="Picture 3"/>
          <p:cNvPicPr>
            <a:picLocks noChangeAspect="1"/>
          </p:cNvPicPr>
          <p:nvPr/>
        </p:nvPicPr>
        <p:blipFill>
          <a:blip r:embed="rId2" cstate="print"/>
          <a:stretch>
            <a:fillRect/>
          </a:stretch>
        </p:blipFill>
        <p:spPr>
          <a:xfrm>
            <a:off x="533400" y="1937797"/>
            <a:ext cx="2667000" cy="3973006"/>
          </a:xfrm>
          <a:prstGeom prst="rect">
            <a:avLst/>
          </a:prstGeom>
          <a:ln w="28575">
            <a:solidFill>
              <a:schemeClr val="tx1"/>
            </a:solidFill>
          </a:ln>
        </p:spPr>
      </p:pic>
    </p:spTree>
    <p:extLst>
      <p:ext uri="{BB962C8B-B14F-4D97-AF65-F5344CB8AC3E}">
        <p14:creationId xmlns:p14="http://schemas.microsoft.com/office/powerpoint/2010/main" xmlns="" val="2276587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400" y="505361"/>
            <a:ext cx="7543800" cy="1323439"/>
          </a:xfrm>
          <a:prstGeom prst="rect">
            <a:avLst/>
          </a:prstGeom>
        </p:spPr>
        <p:txBody>
          <a:bodyPr wrap="square">
            <a:spAutoFit/>
          </a:bodyPr>
          <a:lstStyle/>
          <a:p>
            <a:pPr algn="ctr"/>
            <a:r>
              <a:rPr lang="en-US" sz="4000" b="1" dirty="0" smtClean="0">
                <a:solidFill>
                  <a:srgbClr val="FFFF00"/>
                </a:solidFill>
              </a:rPr>
              <a:t>Little Flower Men’s Night</a:t>
            </a:r>
          </a:p>
          <a:p>
            <a:pPr algn="ctr"/>
            <a:r>
              <a:rPr lang="en-US" sz="4000" b="1" dirty="0" smtClean="0">
                <a:solidFill>
                  <a:srgbClr val="FFFF00"/>
                </a:solidFill>
              </a:rPr>
              <a:t>Opening Song</a:t>
            </a:r>
          </a:p>
        </p:txBody>
      </p:sp>
      <p:sp>
        <p:nvSpPr>
          <p:cNvPr id="4" name="Rectangle 3"/>
          <p:cNvSpPr/>
          <p:nvPr/>
        </p:nvSpPr>
        <p:spPr>
          <a:xfrm>
            <a:off x="990600" y="4419600"/>
            <a:ext cx="7315200" cy="1077218"/>
          </a:xfrm>
          <a:prstGeom prst="rect">
            <a:avLst/>
          </a:prstGeom>
        </p:spPr>
        <p:txBody>
          <a:bodyPr wrap="square">
            <a:spAutoFit/>
          </a:bodyPr>
          <a:lstStyle/>
          <a:p>
            <a:pPr algn="ctr"/>
            <a:endParaRPr lang="en-US" sz="2400" b="1" i="1" dirty="0" smtClean="0"/>
          </a:p>
          <a:p>
            <a:pPr algn="ctr"/>
            <a:r>
              <a:rPr lang="en-US" sz="4000" b="1" dirty="0" smtClean="0"/>
              <a:t>Matthew West</a:t>
            </a:r>
            <a:endParaRPr lang="en-US" sz="4000" dirty="0" smtClean="0"/>
          </a:p>
        </p:txBody>
      </p:sp>
      <p:sp>
        <p:nvSpPr>
          <p:cNvPr id="5" name="Rectangle 4"/>
          <p:cNvSpPr/>
          <p:nvPr/>
        </p:nvSpPr>
        <p:spPr>
          <a:xfrm>
            <a:off x="1828800" y="2782669"/>
            <a:ext cx="5562600" cy="1261884"/>
          </a:xfrm>
          <a:prstGeom prst="rect">
            <a:avLst/>
          </a:prstGeom>
        </p:spPr>
        <p:txBody>
          <a:bodyPr wrap="square">
            <a:spAutoFit/>
          </a:bodyPr>
          <a:lstStyle/>
          <a:p>
            <a:pPr algn="ctr"/>
            <a:r>
              <a:rPr lang="en-US" sz="4000" u="sng" dirty="0" smtClean="0">
                <a:hlinkClick r:id="rId2"/>
              </a:rPr>
              <a:t>Hello My Name Is</a:t>
            </a:r>
            <a:endParaRPr lang="en-US" sz="4000" u="sng" dirty="0" smtClean="0"/>
          </a:p>
          <a:p>
            <a:pPr algn="ctr"/>
            <a:endParaRPr lang="en-US" sz="3600" dirty="0"/>
          </a:p>
        </p:txBody>
      </p:sp>
    </p:spTree>
    <p:extLst>
      <p:ext uri="{BB962C8B-B14F-4D97-AF65-F5344CB8AC3E}">
        <p14:creationId xmlns:p14="http://schemas.microsoft.com/office/powerpoint/2010/main" xmlns="" val="4172571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0" y="1066800"/>
            <a:ext cx="4038600" cy="4038600"/>
          </a:xfrm>
        </p:spPr>
        <p:txBody>
          <a:bodyPr/>
          <a:lstStyle/>
          <a:p>
            <a:pPr>
              <a:buNone/>
            </a:pPr>
            <a:endParaRPr lang="en-US" sz="3600" b="1" dirty="0" smtClean="0"/>
          </a:p>
          <a:p>
            <a:pPr>
              <a:buFont typeface="Wingdings" panose="05000000000000000000" pitchFamily="2" charset="2"/>
              <a:buChar char="v"/>
            </a:pPr>
            <a:r>
              <a:rPr lang="en-US" sz="3600" b="1" dirty="0" smtClean="0"/>
              <a:t>  Opening Prayer</a:t>
            </a:r>
          </a:p>
          <a:p>
            <a:pPr>
              <a:buFont typeface="Wingdings" panose="05000000000000000000" pitchFamily="2" charset="2"/>
              <a:buChar char="v"/>
            </a:pPr>
            <a:endParaRPr lang="en-US" sz="3600" dirty="0"/>
          </a:p>
          <a:p>
            <a:pPr>
              <a:buFont typeface="Wingdings" panose="05000000000000000000" pitchFamily="2" charset="2"/>
              <a:buChar char="v"/>
            </a:pPr>
            <a:r>
              <a:rPr lang="en-US" sz="3600" b="1" dirty="0" smtClean="0"/>
              <a:t>   Introductions</a:t>
            </a:r>
          </a:p>
          <a:p>
            <a:pPr>
              <a:buFont typeface="Wingdings" panose="05000000000000000000" pitchFamily="2" charset="2"/>
              <a:buChar char="v"/>
            </a:pPr>
            <a:endParaRPr lang="en-US" dirty="0"/>
          </a:p>
        </p:txBody>
      </p:sp>
      <p:sp>
        <p:nvSpPr>
          <p:cNvPr id="3" name="Rectangle 2"/>
          <p:cNvSpPr/>
          <p:nvPr/>
        </p:nvSpPr>
        <p:spPr>
          <a:xfrm>
            <a:off x="914400" y="381000"/>
            <a:ext cx="7543800" cy="707886"/>
          </a:xfrm>
          <a:prstGeom prst="rect">
            <a:avLst/>
          </a:prstGeom>
        </p:spPr>
        <p:txBody>
          <a:bodyPr wrap="square">
            <a:spAutoFit/>
          </a:bodyPr>
          <a:lstStyle/>
          <a:p>
            <a:pPr algn="ctr"/>
            <a:r>
              <a:rPr lang="en-US" sz="4000" b="1" dirty="0" smtClean="0">
                <a:solidFill>
                  <a:srgbClr val="FFFF00"/>
                </a:solidFill>
              </a:rPr>
              <a:t>Little Flower Men’s Night</a:t>
            </a:r>
          </a:p>
        </p:txBody>
      </p:sp>
    </p:spTree>
    <p:extLst>
      <p:ext uri="{BB962C8B-B14F-4D97-AF65-F5344CB8AC3E}">
        <p14:creationId xmlns:p14="http://schemas.microsoft.com/office/powerpoint/2010/main" xmlns="" val="595108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4602540"/>
            <a:ext cx="8686800" cy="1569660"/>
          </a:xfrm>
          <a:prstGeom prst="rect">
            <a:avLst/>
          </a:prstGeom>
          <a:noFill/>
        </p:spPr>
        <p:txBody>
          <a:bodyPr wrap="square" rtlCol="0">
            <a:spAutoFit/>
          </a:bodyPr>
          <a:lstStyle/>
          <a:p>
            <a:pPr algn="ctr"/>
            <a:r>
              <a:rPr lang="en-US" sz="3200" b="1" dirty="0" smtClean="0"/>
              <a:t>Dr. Edward Sri</a:t>
            </a:r>
          </a:p>
          <a:p>
            <a:pPr algn="ctr"/>
            <a:r>
              <a:rPr lang="en-US" sz="3200" b="1" dirty="0" smtClean="0"/>
              <a:t>July 26, 2012</a:t>
            </a:r>
          </a:p>
          <a:p>
            <a:pPr algn="ctr"/>
            <a:r>
              <a:rPr lang="en-US" sz="3200" b="1" dirty="0" smtClean="0"/>
              <a:t>Franciscan University of Steubenville</a:t>
            </a:r>
          </a:p>
        </p:txBody>
      </p:sp>
      <p:sp>
        <p:nvSpPr>
          <p:cNvPr id="8" name="Rectangle 7"/>
          <p:cNvSpPr/>
          <p:nvPr/>
        </p:nvSpPr>
        <p:spPr>
          <a:xfrm>
            <a:off x="762000" y="381000"/>
            <a:ext cx="7543800" cy="707886"/>
          </a:xfrm>
          <a:prstGeom prst="rect">
            <a:avLst/>
          </a:prstGeom>
        </p:spPr>
        <p:txBody>
          <a:bodyPr wrap="square">
            <a:spAutoFit/>
          </a:bodyPr>
          <a:lstStyle/>
          <a:p>
            <a:pPr algn="ctr"/>
            <a:r>
              <a:rPr lang="en-US" sz="4000" b="1" dirty="0" smtClean="0">
                <a:solidFill>
                  <a:srgbClr val="FFFF00"/>
                </a:solidFill>
              </a:rPr>
              <a:t>Little Flower Men’s Night</a:t>
            </a:r>
          </a:p>
        </p:txBody>
      </p:sp>
      <p:sp>
        <p:nvSpPr>
          <p:cNvPr id="6" name="Rectangle 5"/>
          <p:cNvSpPr/>
          <p:nvPr/>
        </p:nvSpPr>
        <p:spPr>
          <a:xfrm>
            <a:off x="1371600" y="2133600"/>
            <a:ext cx="6400800" cy="1723549"/>
          </a:xfrm>
          <a:prstGeom prst="rect">
            <a:avLst/>
          </a:prstGeom>
        </p:spPr>
        <p:txBody>
          <a:bodyPr wrap="square">
            <a:spAutoFit/>
          </a:bodyPr>
          <a:lstStyle/>
          <a:p>
            <a:pPr algn="ctr"/>
            <a:r>
              <a:rPr lang="en-US" sz="4400" u="sng" dirty="0" smtClean="0">
                <a:hlinkClick r:id="rId3"/>
              </a:rPr>
              <a:t>The Virtues of the Christian Disciple</a:t>
            </a:r>
            <a:endParaRPr lang="en-US" sz="4400" u="sng" dirty="0" smtClean="0"/>
          </a:p>
          <a:p>
            <a:pPr algn="ctr"/>
            <a:endParaRPr lang="en-US" dirty="0"/>
          </a:p>
        </p:txBody>
      </p:sp>
    </p:spTree>
    <p:extLst>
      <p:ext uri="{BB962C8B-B14F-4D97-AF65-F5344CB8AC3E}">
        <p14:creationId xmlns:p14="http://schemas.microsoft.com/office/powerpoint/2010/main" xmlns="" val="3481915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152400"/>
            <a:ext cx="7543800" cy="584775"/>
          </a:xfrm>
          <a:prstGeom prst="rect">
            <a:avLst/>
          </a:prstGeom>
        </p:spPr>
        <p:txBody>
          <a:bodyPr wrap="square">
            <a:spAutoFit/>
          </a:bodyPr>
          <a:lstStyle/>
          <a:p>
            <a:pPr algn="ctr"/>
            <a:r>
              <a:rPr lang="en-US" sz="3200" b="1" dirty="0" smtClean="0">
                <a:solidFill>
                  <a:srgbClr val="FFFF00"/>
                </a:solidFill>
              </a:rPr>
              <a:t>Little Flower Men’s Night</a:t>
            </a:r>
          </a:p>
        </p:txBody>
      </p:sp>
      <p:sp>
        <p:nvSpPr>
          <p:cNvPr id="5" name="TextBox 4"/>
          <p:cNvSpPr txBox="1"/>
          <p:nvPr/>
        </p:nvSpPr>
        <p:spPr>
          <a:xfrm>
            <a:off x="152400" y="703213"/>
            <a:ext cx="8763000" cy="6047809"/>
          </a:xfrm>
          <a:prstGeom prst="rect">
            <a:avLst/>
          </a:prstGeom>
          <a:noFill/>
        </p:spPr>
        <p:txBody>
          <a:bodyPr wrap="square" rtlCol="0">
            <a:spAutoFit/>
          </a:bodyPr>
          <a:lstStyle/>
          <a:p>
            <a:pPr marL="514350" indent="-514350"/>
            <a:r>
              <a:rPr lang="en-US" sz="2700" b="1" i="1" dirty="0" smtClean="0">
                <a:solidFill>
                  <a:srgbClr val="FFFF00"/>
                </a:solidFill>
              </a:rPr>
              <a:t>Reflection . . .    St. Paul’s Letter to Ephesians (Ch. 4)</a:t>
            </a:r>
            <a:endParaRPr lang="en-US" sz="2700" b="1" i="1" dirty="0" smtClean="0"/>
          </a:p>
          <a:p>
            <a:pPr marL="514350" indent="-514350">
              <a:buAutoNum type="arabicPeriod"/>
            </a:pPr>
            <a:r>
              <a:rPr lang="en-US" sz="2400" b="1" dirty="0" smtClean="0"/>
              <a:t>“Lead a life worthy of the calling to which you have been called”</a:t>
            </a:r>
          </a:p>
          <a:p>
            <a:pPr marL="514350" indent="-514350">
              <a:buAutoNum type="arabicPeriod"/>
            </a:pPr>
            <a:r>
              <a:rPr lang="en-US" sz="2400" b="1" i="1" dirty="0" smtClean="0"/>
              <a:t>Virtue:  </a:t>
            </a:r>
            <a:r>
              <a:rPr lang="en-US" sz="2400" b="1" dirty="0" smtClean="0"/>
              <a:t>habitual disposition to do the good (</a:t>
            </a:r>
            <a:r>
              <a:rPr lang="en-US" sz="2400" b="1" i="1" dirty="0" smtClean="0"/>
              <a:t>Catechism</a:t>
            </a:r>
            <a:r>
              <a:rPr lang="en-US" sz="2400" b="1" dirty="0" smtClean="0"/>
              <a:t>) with ease, promptly, consistently and with love</a:t>
            </a:r>
          </a:p>
          <a:p>
            <a:pPr marL="514350" indent="-514350">
              <a:buAutoNum type="arabicPeriod"/>
            </a:pPr>
            <a:r>
              <a:rPr lang="en-US" sz="2400" b="1" dirty="0" smtClean="0"/>
              <a:t>Do I live the virtues of Christ each day?  They affect both us and others in our life.</a:t>
            </a:r>
          </a:p>
          <a:p>
            <a:pPr marL="514350" indent="-514350">
              <a:buAutoNum type="arabicPeriod"/>
            </a:pPr>
            <a:r>
              <a:rPr lang="en-US" sz="2400" b="1" i="1" dirty="0" smtClean="0"/>
              <a:t>Virtue</a:t>
            </a:r>
            <a:r>
              <a:rPr lang="en-US" sz="2400" b="1" dirty="0" smtClean="0"/>
              <a:t> vs. </a:t>
            </a:r>
            <a:r>
              <a:rPr lang="en-US" sz="2400" b="1" i="1" dirty="0" smtClean="0"/>
              <a:t>Values</a:t>
            </a:r>
            <a:r>
              <a:rPr lang="en-US" sz="2400" b="1" dirty="0" smtClean="0"/>
              <a:t> ---  Virtue helps put values into practice</a:t>
            </a:r>
          </a:p>
          <a:p>
            <a:pPr marL="514350" indent="-514350">
              <a:buAutoNum type="arabicPeriod"/>
            </a:pPr>
            <a:r>
              <a:rPr lang="en-US" sz="2400" b="1" dirty="0" smtClean="0"/>
              <a:t>Humility:  total dependency on God.  </a:t>
            </a:r>
          </a:p>
          <a:p>
            <a:pPr marL="514350" indent="-514350">
              <a:buAutoNum type="arabicPeriod"/>
            </a:pPr>
            <a:r>
              <a:rPr lang="en-US" sz="2400" b="1" dirty="0" smtClean="0"/>
              <a:t>Vanity:  vice that undermines humility.  Seeks glory of this world, recognition, honor</a:t>
            </a:r>
          </a:p>
          <a:p>
            <a:pPr marL="514350" indent="-514350">
              <a:buAutoNum type="arabicPeriod"/>
            </a:pPr>
            <a:r>
              <a:rPr lang="en-US" sz="2400" b="1" dirty="0" smtClean="0"/>
              <a:t>Patience:  Moderates our sorrow.  Persist firmly.  Allows us to keep loving others when they hurt us.</a:t>
            </a:r>
          </a:p>
          <a:p>
            <a:pPr marL="514350" indent="-514350">
              <a:buAutoNum type="arabicPeriod"/>
            </a:pPr>
            <a:r>
              <a:rPr lang="en-US" sz="2400" b="1" dirty="0" smtClean="0"/>
              <a:t>Anger:  Ok, if motivated by love--what’s best for others. </a:t>
            </a:r>
          </a:p>
          <a:p>
            <a:pPr marL="514350" indent="-514350">
              <a:buAutoNum type="arabicPeriod"/>
            </a:pPr>
            <a:r>
              <a:rPr lang="en-US" sz="2400" b="1" dirty="0" smtClean="0"/>
              <a:t>Meekness:  Moderates the passion of anger </a:t>
            </a:r>
          </a:p>
          <a:p>
            <a:pPr marL="514350" indent="-514350">
              <a:buAutoNum type="arabicPeriod"/>
            </a:pPr>
            <a:r>
              <a:rPr lang="en-US" sz="2400" b="1" dirty="0" smtClean="0"/>
              <a:t>Do we use speech to build up  --  or to tear down?</a:t>
            </a:r>
            <a:endParaRPr lang="en-US" sz="2000" b="1" dirty="0" smtClean="0"/>
          </a:p>
        </p:txBody>
      </p:sp>
    </p:spTree>
    <p:extLst>
      <p:ext uri="{BB962C8B-B14F-4D97-AF65-F5344CB8AC3E}">
        <p14:creationId xmlns:p14="http://schemas.microsoft.com/office/powerpoint/2010/main" xmlns="" val="595108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133600"/>
            <a:ext cx="8229600" cy="1371600"/>
          </a:xfrm>
          <a:prstGeom prst="rect">
            <a:avLst/>
          </a:prstGeom>
        </p:spPr>
        <p:txBody>
          <a:bodyPr vert="horz" lIns="91440" tIns="45720" rIns="91440" bIns="45720" rtlCol="0" anchor="b">
            <a:noAutofit/>
          </a:bodyPr>
          <a:lstStyle/>
          <a:p>
            <a:pPr lvl="0" algn="ctr">
              <a:spcBef>
                <a:spcPct val="0"/>
              </a:spcBef>
              <a:defRPr/>
            </a:pPr>
            <a:r>
              <a:rPr lang="en-US" sz="4000" b="1" i="1" dirty="0" smtClean="0">
                <a:solidFill>
                  <a:srgbClr val="FFFF00"/>
                </a:solidFill>
              </a:rPr>
              <a:t>Other opportunities to </a:t>
            </a:r>
          </a:p>
          <a:p>
            <a:pPr lvl="0" algn="ctr">
              <a:spcBef>
                <a:spcPct val="0"/>
              </a:spcBef>
              <a:defRPr/>
            </a:pPr>
            <a:r>
              <a:rPr lang="en-US" sz="4000" b="1" i="1" dirty="0" smtClean="0">
                <a:solidFill>
                  <a:srgbClr val="FFFF00"/>
                </a:solidFill>
              </a:rPr>
              <a:t>deepen our faith . . . </a:t>
            </a:r>
            <a:endParaRPr kumimoji="0" lang="en-US" sz="4000" b="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xmlns="" val="2260357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04800"/>
            <a:ext cx="8001000" cy="2062103"/>
          </a:xfrm>
          <a:prstGeom prst="rect">
            <a:avLst/>
          </a:prstGeom>
          <a:noFill/>
        </p:spPr>
        <p:txBody>
          <a:bodyPr wrap="square" rtlCol="0">
            <a:spAutoFit/>
          </a:bodyPr>
          <a:lstStyle/>
          <a:p>
            <a:pPr algn="ctr"/>
            <a:r>
              <a:rPr lang="en-US" sz="3200" b="1" dirty="0" smtClean="0">
                <a:solidFill>
                  <a:srgbClr val="FFFF00"/>
                </a:solidFill>
              </a:rPr>
              <a:t>Men’s Bible Study</a:t>
            </a:r>
          </a:p>
          <a:p>
            <a:pPr algn="ctr"/>
            <a:r>
              <a:rPr lang="en-US" sz="3200" dirty="0" smtClean="0"/>
              <a:t>Saturday Mornings </a:t>
            </a:r>
          </a:p>
          <a:p>
            <a:pPr algn="ctr"/>
            <a:r>
              <a:rPr lang="en-US" sz="3200" dirty="0" smtClean="0"/>
              <a:t>7:30 - 8:30 am</a:t>
            </a:r>
          </a:p>
          <a:p>
            <a:pPr algn="ctr"/>
            <a:r>
              <a:rPr lang="en-US" sz="3200" dirty="0" smtClean="0"/>
              <a:t>Little Flower Parish House</a:t>
            </a:r>
          </a:p>
        </p:txBody>
      </p:sp>
      <p:sp>
        <p:nvSpPr>
          <p:cNvPr id="8" name="TextBox 7"/>
          <p:cNvSpPr txBox="1"/>
          <p:nvPr/>
        </p:nvSpPr>
        <p:spPr>
          <a:xfrm>
            <a:off x="457200" y="4614208"/>
            <a:ext cx="8305800" cy="1938992"/>
          </a:xfrm>
          <a:prstGeom prst="rect">
            <a:avLst/>
          </a:prstGeom>
          <a:noFill/>
        </p:spPr>
        <p:txBody>
          <a:bodyPr wrap="square" rtlCol="0">
            <a:spAutoFit/>
          </a:bodyPr>
          <a:lstStyle/>
          <a:p>
            <a:pPr algn="ctr"/>
            <a:r>
              <a:rPr lang="en-US" sz="3200" b="1" dirty="0" smtClean="0">
                <a:solidFill>
                  <a:srgbClr val="FFFF00"/>
                </a:solidFill>
              </a:rPr>
              <a:t>Adoration</a:t>
            </a:r>
          </a:p>
          <a:p>
            <a:pPr algn="ctr"/>
            <a:r>
              <a:rPr lang="en-US" sz="3200" dirty="0" smtClean="0"/>
              <a:t>Every Wednesday  --  9am – 7pm</a:t>
            </a:r>
          </a:p>
          <a:p>
            <a:pPr algn="ctr"/>
            <a:r>
              <a:rPr lang="en-US" sz="2800" i="1" dirty="0" smtClean="0"/>
              <a:t>(All day starting September.  </a:t>
            </a:r>
          </a:p>
          <a:p>
            <a:pPr algn="ctr"/>
            <a:r>
              <a:rPr lang="en-US" sz="2800" i="1" dirty="0" smtClean="0"/>
              <a:t>No First Friday mass and adoration)</a:t>
            </a:r>
          </a:p>
        </p:txBody>
      </p:sp>
      <p:sp>
        <p:nvSpPr>
          <p:cNvPr id="4" name="TextBox 3"/>
          <p:cNvSpPr txBox="1"/>
          <p:nvPr/>
        </p:nvSpPr>
        <p:spPr>
          <a:xfrm>
            <a:off x="609600" y="2667000"/>
            <a:ext cx="8001000" cy="1569660"/>
          </a:xfrm>
          <a:prstGeom prst="rect">
            <a:avLst/>
          </a:prstGeom>
          <a:noFill/>
        </p:spPr>
        <p:txBody>
          <a:bodyPr wrap="square" rtlCol="0">
            <a:spAutoFit/>
          </a:bodyPr>
          <a:lstStyle/>
          <a:p>
            <a:pPr algn="ctr"/>
            <a:r>
              <a:rPr lang="en-US" sz="3200" b="1" dirty="0" smtClean="0">
                <a:solidFill>
                  <a:srgbClr val="FFFF00"/>
                </a:solidFill>
              </a:rPr>
              <a:t>Little Flower Daily Mass</a:t>
            </a:r>
          </a:p>
          <a:p>
            <a:pPr algn="ctr"/>
            <a:r>
              <a:rPr lang="en-US" sz="3200" dirty="0" smtClean="0"/>
              <a:t>Monday – Thursday  8:15am</a:t>
            </a:r>
          </a:p>
          <a:p>
            <a:pPr algn="ctr"/>
            <a:r>
              <a:rPr lang="en-US" sz="3200" dirty="0" smtClean="0"/>
              <a:t>Tuesday   7:00 am</a:t>
            </a:r>
          </a:p>
        </p:txBody>
      </p:sp>
    </p:spTree>
    <p:extLst>
      <p:ext uri="{BB962C8B-B14F-4D97-AF65-F5344CB8AC3E}">
        <p14:creationId xmlns:p14="http://schemas.microsoft.com/office/powerpoint/2010/main" xmlns="" val="3380122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52400"/>
            <a:ext cx="8534400" cy="707886"/>
          </a:xfrm>
          <a:prstGeom prst="rect">
            <a:avLst/>
          </a:prstGeom>
          <a:noFill/>
        </p:spPr>
        <p:txBody>
          <a:bodyPr wrap="square" rtlCol="0">
            <a:spAutoFit/>
          </a:bodyPr>
          <a:lstStyle/>
          <a:p>
            <a:pPr algn="ctr"/>
            <a:r>
              <a:rPr lang="en-US" sz="4000" b="1" dirty="0" smtClean="0">
                <a:solidFill>
                  <a:srgbClr val="FFFF00"/>
                </a:solidFill>
              </a:rPr>
              <a:t>Catholic Radio . . .</a:t>
            </a:r>
            <a:endParaRPr lang="en-US" sz="4000" dirty="0" smtClean="0">
              <a:solidFill>
                <a:srgbClr val="FFFF00"/>
              </a:solidFill>
            </a:endParaRPr>
          </a:p>
        </p:txBody>
      </p:sp>
      <p:pic>
        <p:nvPicPr>
          <p:cNvPr id="1027" name="Picture 3"/>
          <p:cNvPicPr>
            <a:picLocks noChangeAspect="1" noChangeArrowheads="1"/>
          </p:cNvPicPr>
          <p:nvPr/>
        </p:nvPicPr>
        <p:blipFill>
          <a:blip r:embed="rId3" cstate="print"/>
          <a:srcRect/>
          <a:stretch>
            <a:fillRect/>
          </a:stretch>
        </p:blipFill>
        <p:spPr bwMode="auto">
          <a:xfrm>
            <a:off x="2971800" y="1279140"/>
            <a:ext cx="4886325" cy="76873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57200" y="1295400"/>
            <a:ext cx="1810813" cy="1819275"/>
          </a:xfrm>
          <a:prstGeom prst="rect">
            <a:avLst/>
          </a:prstGeom>
          <a:noFill/>
          <a:ln w="31750">
            <a:solidFill>
              <a:schemeClr val="tx1"/>
            </a:solid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304800" y="3387436"/>
            <a:ext cx="8458200" cy="3165764"/>
          </a:xfrm>
          <a:prstGeom prst="rect">
            <a:avLst/>
          </a:prstGeom>
          <a:noFill/>
          <a:ln w="9525">
            <a:noFill/>
            <a:miter lim="800000"/>
            <a:headEnd/>
            <a:tailEnd/>
          </a:ln>
        </p:spPr>
      </p:pic>
      <p:sp>
        <p:nvSpPr>
          <p:cNvPr id="11" name="TextBox 10"/>
          <p:cNvSpPr txBox="1"/>
          <p:nvPr/>
        </p:nvSpPr>
        <p:spPr>
          <a:xfrm>
            <a:off x="2819400" y="2133600"/>
            <a:ext cx="5486400" cy="954107"/>
          </a:xfrm>
          <a:prstGeom prst="rect">
            <a:avLst/>
          </a:prstGeom>
          <a:noFill/>
        </p:spPr>
        <p:txBody>
          <a:bodyPr wrap="square" rtlCol="0">
            <a:spAutoFit/>
          </a:bodyPr>
          <a:lstStyle/>
          <a:p>
            <a:pPr algn="ctr"/>
            <a:r>
              <a:rPr lang="en-US" sz="2800" b="1" dirty="0" smtClean="0">
                <a:solidFill>
                  <a:srgbClr val="FFFF00"/>
                </a:solidFill>
              </a:rPr>
              <a:t>89.7 FM</a:t>
            </a:r>
          </a:p>
          <a:p>
            <a:pPr algn="ctr"/>
            <a:r>
              <a:rPr lang="en-US" sz="2800" b="1" dirty="0" smtClean="0">
                <a:solidFill>
                  <a:srgbClr val="FFFF00"/>
                </a:solidFill>
              </a:rPr>
              <a:t>Monday 4-5pm, Saturday 8pm</a:t>
            </a:r>
            <a:endParaRPr lang="en-US" sz="2800" dirty="0" smtClean="0"/>
          </a:p>
        </p:txBody>
      </p:sp>
    </p:spTree>
    <p:extLst>
      <p:ext uri="{BB962C8B-B14F-4D97-AF65-F5344CB8AC3E}">
        <p14:creationId xmlns:p14="http://schemas.microsoft.com/office/powerpoint/2010/main" xmlns="" val="3380122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228600"/>
            <a:ext cx="8229600" cy="9144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Upcoming</a:t>
            </a:r>
            <a:r>
              <a:rPr kumimoji="0" lang="en-US" sz="4400" b="1" u="none" strike="noStrike" kern="1200" cap="none" spc="0" normalizeH="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 . . .</a:t>
            </a:r>
            <a:endParaRPr kumimoji="0" lang="en-US" sz="4800" b="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4" name="Title 1"/>
          <p:cNvSpPr txBox="1">
            <a:spLocks/>
          </p:cNvSpPr>
          <p:nvPr/>
        </p:nvSpPr>
        <p:spPr>
          <a:xfrm>
            <a:off x="228600" y="2590800"/>
            <a:ext cx="4724400" cy="2209800"/>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8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t>
            </a:r>
            <a:r>
              <a:rPr kumimoji="0" lang="en-US" sz="3200" b="1" i="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A</a:t>
            </a:r>
            <a:r>
              <a:rPr kumimoji="0" lang="en-US" sz="32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doration</a:t>
            </a:r>
            <a:br>
              <a:rPr kumimoji="0" lang="en-US" sz="32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br>
            <a:r>
              <a:rPr kumimoji="0" lang="en-US" sz="32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t>
            </a:r>
            <a:r>
              <a:rPr kumimoji="0" lang="en-US" sz="3200" b="1" i="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C</a:t>
            </a:r>
            <a:r>
              <a:rPr kumimoji="0" lang="en-US" sz="32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ommunity</a:t>
            </a:r>
            <a:br>
              <a:rPr kumimoji="0" lang="en-US" sz="32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br>
            <a:r>
              <a:rPr kumimoji="0" lang="en-US" sz="32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t>
            </a:r>
            <a:r>
              <a:rPr kumimoji="0" lang="en-US" sz="3200" b="1" i="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T</a:t>
            </a:r>
            <a:r>
              <a:rPr kumimoji="0" lang="en-US" sz="32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heology</a:t>
            </a:r>
            <a:br>
              <a:rPr kumimoji="0" lang="en-US" sz="32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br>
            <a:r>
              <a:rPr kumimoji="0" lang="en-US" sz="32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t>
            </a:r>
            <a:r>
              <a:rPr kumimoji="0" lang="en-US" sz="3200" b="1" i="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S</a:t>
            </a:r>
            <a:r>
              <a:rPr kumimoji="0" lang="en-US" sz="32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ervice	</a:t>
            </a:r>
            <a:endParaRPr kumimoji="0" lang="en-US" sz="32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5" name="Title 1"/>
          <p:cNvSpPr txBox="1">
            <a:spLocks/>
          </p:cNvSpPr>
          <p:nvPr/>
        </p:nvSpPr>
        <p:spPr>
          <a:xfrm>
            <a:off x="381000" y="4876800"/>
            <a:ext cx="8229600" cy="15240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Thursday</a:t>
            </a:r>
            <a:r>
              <a:rPr kumimoji="0" lang="en-US" sz="3200" b="1" u="none" strike="noStrike" kern="1200" cap="none" spc="0" normalizeH="0" noProof="0" dirty="0" smtClean="0">
                <a:ln>
                  <a:noFill/>
                </a:ln>
                <a:effectLst>
                  <a:outerShdw blurRad="38100" dist="38100" dir="2700000" algn="tl">
                    <a:srgbClr val="000000">
                      <a:alpha val="43137"/>
                    </a:srgbClr>
                  </a:outerShdw>
                </a:effectLst>
                <a:uLnTx/>
                <a:uFillTx/>
                <a:latin typeface="+mj-lt"/>
                <a:ea typeface="+mj-ea"/>
                <a:cs typeface="+mj-cs"/>
              </a:rPr>
              <a:t> – Sunday</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baseline="0" dirty="0" smtClean="0">
                <a:effectLst>
                  <a:outerShdw blurRad="38100" dist="38100" dir="2700000" algn="tl">
                    <a:srgbClr val="000000">
                      <a:alpha val="43137"/>
                    </a:srgbClr>
                  </a:outerShdw>
                </a:effectLst>
                <a:latin typeface="+mj-lt"/>
                <a:ea typeface="+mj-ea"/>
                <a:cs typeface="+mj-cs"/>
              </a:rPr>
              <a:t>November 3-6, 2016</a:t>
            </a:r>
            <a:endParaRPr kumimoji="0" lang="en-US" sz="3200" b="1" u="none" strike="noStrike" kern="1200" cap="none" spc="0" normalizeH="0" baseline="0" noProof="0" dirty="0">
              <a:ln>
                <a:noFill/>
              </a:ln>
              <a:effectLst>
                <a:outerShdw blurRad="38100" dist="38100" dir="2700000" algn="tl">
                  <a:srgbClr val="000000">
                    <a:alpha val="43137"/>
                  </a:srgbClr>
                </a:outerShdw>
              </a:effectLst>
              <a:uLnTx/>
              <a:uFillTx/>
              <a:latin typeface="+mj-lt"/>
              <a:ea typeface="+mj-ea"/>
              <a:cs typeface="+mj-cs"/>
            </a:endParaRPr>
          </a:p>
        </p:txBody>
      </p:sp>
      <p:pic>
        <p:nvPicPr>
          <p:cNvPr id="6" name="Picture 3"/>
          <p:cNvPicPr>
            <a:picLocks noChangeAspect="1" noChangeArrowheads="1"/>
          </p:cNvPicPr>
          <p:nvPr/>
        </p:nvPicPr>
        <p:blipFill>
          <a:blip r:embed="rId2" cstate="print"/>
          <a:srcRect/>
          <a:stretch>
            <a:fillRect/>
          </a:stretch>
        </p:blipFill>
        <p:spPr bwMode="auto">
          <a:xfrm>
            <a:off x="5486400" y="3048000"/>
            <a:ext cx="1711036" cy="1447800"/>
          </a:xfrm>
          <a:prstGeom prst="rect">
            <a:avLst/>
          </a:prstGeom>
          <a:noFill/>
          <a:ln w="9525">
            <a:noFill/>
            <a:miter lim="800000"/>
            <a:headEnd/>
            <a:tailEnd/>
          </a:ln>
        </p:spPr>
      </p:pic>
      <p:sp>
        <p:nvSpPr>
          <p:cNvPr id="7" name="Title 1"/>
          <p:cNvSpPr txBox="1">
            <a:spLocks/>
          </p:cNvSpPr>
          <p:nvPr/>
        </p:nvSpPr>
        <p:spPr>
          <a:xfrm>
            <a:off x="533400" y="1524000"/>
            <a:ext cx="8229600" cy="9144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A.C.T.S.  Retreat for Men</a:t>
            </a:r>
            <a:endParaRPr kumimoji="0" lang="en-US" sz="3600" b="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xmlns="" val="22603572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6624</TotalTime>
  <Words>493</Words>
  <Application>Microsoft Office PowerPoint</Application>
  <PresentationFormat>On-screen Show (4:3)</PresentationFormat>
  <Paragraphs>81</Paragraphs>
  <Slides>12</Slides>
  <Notes>4</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Elemental</vt:lpstr>
      <vt:lpstr>Slide 1</vt:lpstr>
      <vt:lpstr>Slide 2</vt:lpstr>
      <vt:lpstr>Slide 3</vt:lpstr>
      <vt:lpstr>Slide 4</vt:lpstr>
      <vt:lpstr>Slide 5</vt:lpstr>
      <vt:lpstr>Slide 6</vt:lpstr>
      <vt:lpstr>Slide 7</vt:lpstr>
      <vt:lpstr>Slide 8</vt:lpstr>
      <vt:lpstr>Slide 9</vt:lpstr>
      <vt:lpstr>Slide 10</vt:lpstr>
      <vt:lpstr>Slide 11</vt:lpstr>
      <vt:lpstr>Next Men’s Night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are not excusable if we believe any man to the contrary of the faith, no matter how good or how knowledgeable he may seem, when we see that he teaches us a wrong way, which we can soon know if we are good Christians and already know the Creed.”</dc:title>
  <dc:creator>jjc</dc:creator>
  <cp:lastModifiedBy>Owner</cp:lastModifiedBy>
  <cp:revision>494</cp:revision>
  <cp:lastPrinted>2013-11-07T22:32:53Z</cp:lastPrinted>
  <dcterms:created xsi:type="dcterms:W3CDTF">2013-10-26T11:08:42Z</dcterms:created>
  <dcterms:modified xsi:type="dcterms:W3CDTF">2016-09-10T01:40:10Z</dcterms:modified>
</cp:coreProperties>
</file>