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19"/>
  </p:handoutMasterIdLst>
  <p:sldIdLst>
    <p:sldId id="265" r:id="rId2"/>
    <p:sldId id="266" r:id="rId3"/>
    <p:sldId id="269" r:id="rId4"/>
    <p:sldId id="285" r:id="rId5"/>
    <p:sldId id="307" r:id="rId6"/>
    <p:sldId id="304" r:id="rId7"/>
    <p:sldId id="298" r:id="rId8"/>
    <p:sldId id="303" r:id="rId9"/>
    <p:sldId id="294" r:id="rId10"/>
    <p:sldId id="260" r:id="rId11"/>
    <p:sldId id="306" r:id="rId12"/>
    <p:sldId id="301" r:id="rId13"/>
    <p:sldId id="300" r:id="rId14"/>
    <p:sldId id="295" r:id="rId15"/>
    <p:sldId id="287" r:id="rId16"/>
    <p:sldId id="305" r:id="rId17"/>
    <p:sldId id="28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63" autoAdjust="0"/>
  </p:normalViewPr>
  <p:slideViewPr>
    <p:cSldViewPr>
      <p:cViewPr>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7DF8D7-D659-4A46-B47A-340E20621A5E}" type="datetimeFigureOut">
              <a:rPr lang="en-US" smtClean="0"/>
              <a:pPr/>
              <a:t>8/31/2014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721F52D-5BCA-4562-B945-F569A17A42C8}" type="slidenum">
              <a:rPr lang="en-US" smtClean="0"/>
              <a:pPr/>
              <a:t>‹#›</a:t>
            </a:fld>
            <a:endParaRPr lang="en-US"/>
          </a:p>
        </p:txBody>
      </p:sp>
    </p:spTree>
    <p:extLst>
      <p:ext uri="{BB962C8B-B14F-4D97-AF65-F5344CB8AC3E}">
        <p14:creationId xmlns:p14="http://schemas.microsoft.com/office/powerpoint/2010/main" xmlns="" val="10281861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2C773E5-2E1F-49FD-84A2-A4F67FF7B330}" type="datetimeFigureOut">
              <a:rPr lang="en-US" smtClean="0"/>
              <a:pPr/>
              <a:t>8/31/2014</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773E5-2E1F-49FD-84A2-A4F67FF7B330}"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773E5-2E1F-49FD-84A2-A4F67FF7B330}"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2C773E5-2E1F-49FD-84A2-A4F67FF7B330}" type="datetimeFigureOut">
              <a:rPr lang="en-US" smtClean="0"/>
              <a:pPr/>
              <a:t>8/31/2014</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2C773E5-2E1F-49FD-84A2-A4F67FF7B330}" type="datetimeFigureOut">
              <a:rPr lang="en-US" smtClean="0"/>
              <a:pPr/>
              <a:t>8/31/2014</a:t>
            </a:fld>
            <a:endParaRPr lang="en-US"/>
          </a:p>
        </p:txBody>
      </p:sp>
      <p:sp>
        <p:nvSpPr>
          <p:cNvPr id="13" name="Slide Number Placeholder 12"/>
          <p:cNvSpPr>
            <a:spLocks noGrp="1"/>
          </p:cNvSpPr>
          <p:nvPr>
            <p:ph type="sldNum" sz="quarter" idx="11"/>
          </p:nvPr>
        </p:nvSpPr>
        <p:spPr/>
        <p:txBody>
          <a:bodyPr/>
          <a:lstStyle/>
          <a:p>
            <a:fld id="{6FB77273-50A2-47B8-BF79-B9DC4F719CB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2C773E5-2E1F-49FD-84A2-A4F67FF7B330}" type="datetimeFigureOut">
              <a:rPr lang="en-US" smtClean="0"/>
              <a:pPr/>
              <a:t>8/31/2014</a:t>
            </a:fld>
            <a:endParaRPr lang="en-US"/>
          </a:p>
        </p:txBody>
      </p:sp>
      <p:sp>
        <p:nvSpPr>
          <p:cNvPr id="9" name="Slide Number Placeholder 8"/>
          <p:cNvSpPr>
            <a:spLocks noGrp="1"/>
          </p:cNvSpPr>
          <p:nvPr>
            <p:ph type="sldNum" sz="quarter" idx="11"/>
          </p:nvPr>
        </p:nvSpPr>
        <p:spPr/>
        <p:txBody>
          <a:bodyPr/>
          <a:lstStyle/>
          <a:p>
            <a:fld id="{6FB77273-50A2-47B8-BF79-B9DC4F719CB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2C773E5-2E1F-49FD-84A2-A4F67FF7B330}" type="datetimeFigureOut">
              <a:rPr lang="en-US" smtClean="0"/>
              <a:pPr/>
              <a:t>8/31/2014</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2C773E5-2E1F-49FD-84A2-A4F67FF7B330}" type="datetimeFigureOut">
              <a:rPr lang="en-US" smtClean="0"/>
              <a:pPr/>
              <a:t>8/31/2014</a:t>
            </a:fld>
            <a:endParaRPr lang="en-US"/>
          </a:p>
        </p:txBody>
      </p:sp>
      <p:sp>
        <p:nvSpPr>
          <p:cNvPr id="8" name="Slide Number Placeholder 7"/>
          <p:cNvSpPr>
            <a:spLocks noGrp="1"/>
          </p:cNvSpPr>
          <p:nvPr>
            <p:ph type="sldNum" sz="quarter" idx="11"/>
          </p:nvPr>
        </p:nvSpPr>
        <p:spPr/>
        <p:txBody>
          <a:bodyPr/>
          <a:lstStyle/>
          <a:p>
            <a:fld id="{6FB77273-50A2-47B8-BF79-B9DC4F719CB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C773E5-2E1F-49FD-84A2-A4F67FF7B330}" type="datetimeFigureOut">
              <a:rPr lang="en-US" smtClean="0"/>
              <a:pPr/>
              <a:t>8/31/2014</a:t>
            </a:fld>
            <a:endParaRPr lang="en-US"/>
          </a:p>
        </p:txBody>
      </p:sp>
      <p:sp>
        <p:nvSpPr>
          <p:cNvPr id="6" name="Slide Number Placeholder 5"/>
          <p:cNvSpPr>
            <a:spLocks noGrp="1"/>
          </p:cNvSpPr>
          <p:nvPr>
            <p:ph type="sldNum" sz="quarter" idx="11"/>
          </p:nvPr>
        </p:nvSpPr>
        <p:spPr/>
        <p:txBody>
          <a:bodyPr/>
          <a:lstStyle/>
          <a:p>
            <a:fld id="{6FB77273-50A2-47B8-BF79-B9DC4F719CBF}"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2C773E5-2E1F-49FD-84A2-A4F67FF7B330}" type="datetimeFigureOut">
              <a:rPr lang="en-US" smtClean="0"/>
              <a:pPr/>
              <a:t>8/31/2014</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2C773E5-2E1F-49FD-84A2-A4F67FF7B330}" type="datetimeFigureOut">
              <a:rPr lang="en-US" smtClean="0"/>
              <a:pPr/>
              <a:t>8/31/2014</a:t>
            </a:fld>
            <a:endParaRPr lang="en-US"/>
          </a:p>
        </p:txBody>
      </p:sp>
      <p:sp>
        <p:nvSpPr>
          <p:cNvPr id="14" name="Slide Number Placeholder 13"/>
          <p:cNvSpPr>
            <a:spLocks noGrp="1"/>
          </p:cNvSpPr>
          <p:nvPr>
            <p:ph type="sldNum" sz="quarter" idx="11"/>
          </p:nvPr>
        </p:nvSpPr>
        <p:spPr/>
        <p:txBody>
          <a:bodyPr/>
          <a:lstStyle/>
          <a:p>
            <a:fld id="{6FB77273-50A2-47B8-BF79-B9DC4F719CBF}"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2C773E5-2E1F-49FD-84A2-A4F67FF7B330}" type="datetimeFigureOut">
              <a:rPr lang="en-US" smtClean="0"/>
              <a:pPr/>
              <a:t>8/31/2014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FB77273-50A2-47B8-BF79-B9DC4F719C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q-kltT6WLB8&amp;list=PLq_djQmglkfxoueiLpXnIK1cs9QNCpMvx&amp;index=3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2520" y="609600"/>
            <a:ext cx="7040880" cy="2695037"/>
          </a:xfrm>
          <a:ln w="19050">
            <a:solidFill>
              <a:schemeClr val="tx1"/>
            </a:solidFill>
          </a:ln>
        </p:spPr>
      </p:pic>
      <p:sp>
        <p:nvSpPr>
          <p:cNvPr id="8" name="TextBox 7"/>
          <p:cNvSpPr txBox="1"/>
          <p:nvPr/>
        </p:nvSpPr>
        <p:spPr>
          <a:xfrm>
            <a:off x="457200" y="3436241"/>
            <a:ext cx="8458200" cy="3108543"/>
          </a:xfrm>
          <a:prstGeom prst="rect">
            <a:avLst/>
          </a:prstGeom>
          <a:noFill/>
        </p:spPr>
        <p:txBody>
          <a:bodyPr wrap="square" rtlCol="0">
            <a:spAutoFit/>
          </a:bodyPr>
          <a:lstStyle/>
          <a:p>
            <a:pPr algn="ctr"/>
            <a:r>
              <a:rPr lang="en-US" sz="4400" b="1" dirty="0">
                <a:solidFill>
                  <a:srgbClr val="FFFF00"/>
                </a:solidFill>
              </a:rPr>
              <a:t>W</a:t>
            </a:r>
            <a:r>
              <a:rPr lang="en-US" sz="4400" b="1" dirty="0" smtClean="0">
                <a:solidFill>
                  <a:srgbClr val="FFFF00"/>
                </a:solidFill>
              </a:rPr>
              <a:t>elcome to</a:t>
            </a:r>
          </a:p>
          <a:p>
            <a:pPr algn="ctr"/>
            <a:r>
              <a:rPr lang="en-US" sz="4400" b="1" dirty="0" smtClean="0">
                <a:solidFill>
                  <a:srgbClr val="FFFF00"/>
                </a:solidFill>
              </a:rPr>
              <a:t>Little Flower Men’s Night</a:t>
            </a:r>
          </a:p>
          <a:p>
            <a:pPr algn="ctr"/>
            <a:r>
              <a:rPr lang="en-US" sz="3600" b="1" dirty="0" smtClean="0"/>
              <a:t>Saturday, August 23</a:t>
            </a:r>
            <a:endParaRPr lang="en-US" sz="3600" b="1" dirty="0"/>
          </a:p>
          <a:p>
            <a:pPr algn="ctr"/>
            <a:r>
              <a:rPr lang="en-US" sz="3600" b="1" dirty="0" smtClean="0"/>
              <a:t> </a:t>
            </a:r>
            <a:r>
              <a:rPr lang="en-US" sz="3600" b="1" i="1" dirty="0" smtClean="0"/>
              <a:t>Priest, Prophet and King</a:t>
            </a:r>
          </a:p>
          <a:p>
            <a:pPr algn="ctr"/>
            <a:r>
              <a:rPr lang="en-US" sz="3600" b="1" dirty="0" smtClean="0"/>
              <a:t>With Father Robert Barron</a:t>
            </a:r>
          </a:p>
        </p:txBody>
      </p:sp>
    </p:spTree>
    <p:extLst>
      <p:ext uri="{BB962C8B-B14F-4D97-AF65-F5344CB8AC3E}">
        <p14:creationId xmlns:p14="http://schemas.microsoft.com/office/powerpoint/2010/main" xmlns="" val="130303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2520" y="609600"/>
            <a:ext cx="7040880" cy="2695037"/>
          </a:xfrm>
          <a:ln w="19050">
            <a:solidFill>
              <a:schemeClr val="tx1"/>
            </a:solidFill>
          </a:ln>
        </p:spPr>
      </p:pic>
      <p:sp>
        <p:nvSpPr>
          <p:cNvPr id="8" name="TextBox 7"/>
          <p:cNvSpPr txBox="1"/>
          <p:nvPr/>
        </p:nvSpPr>
        <p:spPr>
          <a:xfrm>
            <a:off x="594360" y="3962400"/>
            <a:ext cx="8001000" cy="2308324"/>
          </a:xfrm>
          <a:prstGeom prst="rect">
            <a:avLst/>
          </a:prstGeom>
          <a:noFill/>
        </p:spPr>
        <p:txBody>
          <a:bodyPr wrap="square" rtlCol="0">
            <a:spAutoFit/>
          </a:bodyPr>
          <a:lstStyle/>
          <a:p>
            <a:pPr algn="ctr"/>
            <a:r>
              <a:rPr lang="en-US" sz="3600" b="1" dirty="0" smtClean="0">
                <a:solidFill>
                  <a:srgbClr val="FFFF00"/>
                </a:solidFill>
              </a:rPr>
              <a:t>Men’s Bible Study</a:t>
            </a:r>
          </a:p>
          <a:p>
            <a:pPr algn="ctr"/>
            <a:r>
              <a:rPr lang="en-US" sz="3600" dirty="0" smtClean="0"/>
              <a:t>Saturday Mornings </a:t>
            </a:r>
          </a:p>
          <a:p>
            <a:pPr algn="ctr"/>
            <a:r>
              <a:rPr lang="en-US" sz="3600" dirty="0" smtClean="0"/>
              <a:t>7:30 - 8:30 am</a:t>
            </a:r>
          </a:p>
          <a:p>
            <a:pPr algn="ctr"/>
            <a:r>
              <a:rPr lang="en-US" sz="3600" dirty="0" smtClean="0"/>
              <a:t>Little Flower Parish House</a:t>
            </a:r>
          </a:p>
        </p:txBody>
      </p:sp>
    </p:spTree>
    <p:extLst>
      <p:ext uri="{BB962C8B-B14F-4D97-AF65-F5344CB8AC3E}">
        <p14:creationId xmlns:p14="http://schemas.microsoft.com/office/powerpoint/2010/main" xmlns="" val="338012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2520" y="609600"/>
            <a:ext cx="7040880" cy="2695037"/>
          </a:xfrm>
          <a:ln w="19050">
            <a:solidFill>
              <a:schemeClr val="tx1"/>
            </a:solidFill>
          </a:ln>
        </p:spPr>
      </p:pic>
      <p:sp>
        <p:nvSpPr>
          <p:cNvPr id="8" name="TextBox 7"/>
          <p:cNvSpPr txBox="1"/>
          <p:nvPr/>
        </p:nvSpPr>
        <p:spPr>
          <a:xfrm>
            <a:off x="381000" y="3910786"/>
            <a:ext cx="8534400" cy="2185214"/>
          </a:xfrm>
          <a:prstGeom prst="rect">
            <a:avLst/>
          </a:prstGeom>
          <a:noFill/>
        </p:spPr>
        <p:txBody>
          <a:bodyPr wrap="square" rtlCol="0">
            <a:spAutoFit/>
          </a:bodyPr>
          <a:lstStyle/>
          <a:p>
            <a:pPr algn="ctr"/>
            <a:r>
              <a:rPr lang="en-US" sz="4000" b="1" dirty="0" smtClean="0">
                <a:solidFill>
                  <a:srgbClr val="FFFF00"/>
                </a:solidFill>
              </a:rPr>
              <a:t>Adoration</a:t>
            </a:r>
            <a:endParaRPr lang="en-US" sz="4000" dirty="0" smtClean="0"/>
          </a:p>
          <a:p>
            <a:pPr algn="ctr"/>
            <a:r>
              <a:rPr lang="en-US" sz="3200" dirty="0" smtClean="0"/>
              <a:t>Every Wednesday  --  6-7 pm</a:t>
            </a:r>
          </a:p>
          <a:p>
            <a:pPr algn="ctr"/>
            <a:r>
              <a:rPr lang="en-US" sz="3200" dirty="0" smtClean="0"/>
              <a:t>First Friday of the Month  --  8:45am – 8pm</a:t>
            </a:r>
          </a:p>
          <a:p>
            <a:pPr algn="ctr"/>
            <a:r>
              <a:rPr lang="en-US" sz="3200" dirty="0" smtClean="0"/>
              <a:t>Little Flower Church</a:t>
            </a:r>
          </a:p>
        </p:txBody>
      </p:sp>
    </p:spTree>
    <p:extLst>
      <p:ext uri="{BB962C8B-B14F-4D97-AF65-F5344CB8AC3E}">
        <p14:creationId xmlns:p14="http://schemas.microsoft.com/office/powerpoint/2010/main" xmlns="" val="3380122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A.C.T.S.  Retreat</a:t>
            </a:r>
            <a:endParaRPr kumimoji="0" lang="en-US" sz="4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1"/>
          <p:cNvSpPr txBox="1">
            <a:spLocks/>
          </p:cNvSpPr>
          <p:nvPr/>
        </p:nvSpPr>
        <p:spPr>
          <a:xfrm>
            <a:off x="152400" y="1600200"/>
            <a:ext cx="5486400" cy="2895600"/>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doration</a:t>
            </a:r>
            <a:b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ommunity</a:t>
            </a:r>
            <a:b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T</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heology</a:t>
            </a:r>
            <a:b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S</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ervice	</a:t>
            </a:r>
            <a:endParaRPr kumimoji="0" lang="en-US" sz="4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381000" y="4876800"/>
            <a:ext cx="8229600" cy="1524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Thursday</a:t>
            </a:r>
            <a:r>
              <a:rPr kumimoji="0" lang="en-US" sz="4000" b="1" u="none" strike="noStrike" kern="1200" cap="none" spc="0" normalizeH="0" noProof="0" dirty="0" smtClean="0">
                <a:ln>
                  <a:noFill/>
                </a:ln>
                <a:effectLst>
                  <a:outerShdw blurRad="38100" dist="38100" dir="2700000" algn="tl">
                    <a:srgbClr val="000000">
                      <a:alpha val="43137"/>
                    </a:srgbClr>
                  </a:outerShdw>
                </a:effectLst>
                <a:uLnTx/>
                <a:uFillTx/>
                <a:latin typeface="+mj-lt"/>
                <a:ea typeface="+mj-ea"/>
                <a:cs typeface="+mj-cs"/>
              </a:rPr>
              <a:t> – Sunday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baseline="0" dirty="0" smtClean="0">
                <a:effectLst>
                  <a:outerShdw blurRad="38100" dist="38100" dir="2700000" algn="tl">
                    <a:srgbClr val="000000">
                      <a:alpha val="43137"/>
                    </a:srgbClr>
                  </a:outerShdw>
                </a:effectLst>
                <a:latin typeface="+mj-lt"/>
                <a:ea typeface="+mj-ea"/>
                <a:cs typeface="+mj-cs"/>
              </a:rPr>
              <a:t>November 20-23, 2014</a:t>
            </a:r>
            <a:endParaRPr kumimoji="0" lang="en-US" sz="4000" b="1"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pic>
        <p:nvPicPr>
          <p:cNvPr id="6" name="Picture 3"/>
          <p:cNvPicPr>
            <a:picLocks noChangeAspect="1" noChangeArrowheads="1"/>
          </p:cNvPicPr>
          <p:nvPr/>
        </p:nvPicPr>
        <p:blipFill>
          <a:blip r:embed="rId2" cstate="print"/>
          <a:srcRect/>
          <a:stretch>
            <a:fillRect/>
          </a:stretch>
        </p:blipFill>
        <p:spPr bwMode="auto">
          <a:xfrm>
            <a:off x="5867400" y="2362200"/>
            <a:ext cx="1711036" cy="1447800"/>
          </a:xfrm>
          <a:prstGeom prst="rect">
            <a:avLst/>
          </a:prstGeom>
          <a:noFill/>
          <a:ln w="9525">
            <a:noFill/>
            <a:miter lim="800000"/>
            <a:headEnd/>
            <a:tailEnd/>
          </a:ln>
        </p:spPr>
      </p:pic>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5105400"/>
          </a:xfrm>
        </p:spPr>
        <p:txBody>
          <a:bodyPr>
            <a:noAutofit/>
          </a:bodyPr>
          <a:lstStyle/>
          <a:p>
            <a:pPr algn="ct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Annunciation Radio</a:t>
            </a:r>
            <a:br>
              <a:rPr lang="en-US" sz="3600" b="1" dirty="0" smtClean="0"/>
            </a:br>
            <a:r>
              <a:rPr lang="en-US" sz="3600" b="1" dirty="0" smtClean="0"/>
              <a:t>WNOC 89.7 FM</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EWTN Television</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i="1" dirty="0" smtClean="0"/>
              <a:t>Learn more about your faith!</a:t>
            </a:r>
            <a:r>
              <a:rPr lang="en-US" sz="3600" dirty="0" smtClean="0"/>
              <a:t/>
            </a:r>
            <a:br>
              <a:rPr lang="en-US" sz="3600" dirty="0" smtClean="0"/>
            </a:br>
            <a:endParaRPr lang="en-US" sz="3600" dirty="0"/>
          </a:p>
        </p:txBody>
      </p:sp>
      <p:sp>
        <p:nvSpPr>
          <p:cNvPr id="4" name="Title 1"/>
          <p:cNvSpPr txBox="1">
            <a:spLocks/>
          </p:cNvSpPr>
          <p:nvPr/>
        </p:nvSpPr>
        <p:spPr>
          <a:xfrm>
            <a:off x="304800" y="304800"/>
            <a:ext cx="8534400" cy="838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00"/>
                </a:solidFill>
                <a:effectLst>
                  <a:outerShdw blurRad="38100" dist="38100" dir="2700000" algn="tl">
                    <a:srgbClr val="000000">
                      <a:alpha val="43137"/>
                    </a:srgbClr>
                  </a:outerShdw>
                </a:effectLst>
                <a:latin typeface="+mj-lt"/>
                <a:ea typeface="+mj-ea"/>
                <a:cs typeface="+mj-cs"/>
              </a:rPr>
              <a:t>Catholic Media in Toledo</a:t>
            </a:r>
            <a:endParaRPr kumimoji="0" lang="en-US"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315200" cy="5638800"/>
          </a:xfrm>
        </p:spPr>
        <p:txBody>
          <a:bodyPr>
            <a:noAutofit/>
          </a:bodyPr>
          <a:lstStyle/>
          <a:p>
            <a:pPr algn="ct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Annunciation Radio</a:t>
            </a:r>
            <a:br>
              <a:rPr lang="en-US" sz="3600" b="1" dirty="0" smtClean="0"/>
            </a:br>
            <a:r>
              <a:rPr lang="en-US" sz="3600" b="1" dirty="0" smtClean="0"/>
              <a:t>WNOC 89.7 FM</a:t>
            </a:r>
            <a:br>
              <a:rPr lang="en-US" sz="3600" b="1" dirty="0" smtClean="0"/>
            </a:br>
            <a:r>
              <a:rPr lang="en-US" sz="3600" b="1" dirty="0" smtClean="0"/>
              <a:t/>
            </a:r>
            <a:br>
              <a:rPr lang="en-US" sz="3600" b="1" dirty="0" smtClean="0"/>
            </a:br>
            <a:r>
              <a:rPr lang="en-US" sz="3600" b="1" i="1" dirty="0" err="1" smtClean="0"/>
              <a:t>Kresta</a:t>
            </a:r>
            <a:r>
              <a:rPr lang="en-US" sz="3600" b="1" i="1" dirty="0" smtClean="0"/>
              <a:t> in the Afternoon</a:t>
            </a:r>
            <a:r>
              <a:rPr lang="en-US" sz="3200" b="1" i="1" dirty="0" smtClean="0"/>
              <a:t/>
            </a:r>
            <a:br>
              <a:rPr lang="en-US" sz="3200" b="1" i="1" dirty="0" smtClean="0"/>
            </a:br>
            <a:r>
              <a:rPr lang="en-US" sz="3200" b="1" dirty="0" smtClean="0"/>
              <a:t>Hosted by Al </a:t>
            </a:r>
            <a:r>
              <a:rPr lang="en-US" sz="3200" b="1" dirty="0" err="1" smtClean="0"/>
              <a:t>Kresta</a:t>
            </a:r>
            <a:r>
              <a:rPr lang="en-US" sz="3200" b="1" dirty="0" smtClean="0"/>
              <a:t/>
            </a:r>
            <a:br>
              <a:rPr lang="en-US" sz="3200" b="1" dirty="0" smtClean="0"/>
            </a:br>
            <a:r>
              <a:rPr lang="en-US" sz="3200" b="1" dirty="0" smtClean="0"/>
              <a:t/>
            </a:r>
            <a:br>
              <a:rPr lang="en-US" sz="3200" b="1" dirty="0" smtClean="0"/>
            </a:br>
            <a:r>
              <a:rPr lang="en-US" sz="2400" b="1" dirty="0" smtClean="0"/>
              <a:t>Talk radio program.  Looks at all areas of life through the lens of Scripture and the teaching of the Catholic Church.  </a:t>
            </a:r>
            <a:br>
              <a:rPr lang="en-US" sz="2400" b="1" dirty="0" smtClean="0"/>
            </a:br>
            <a:r>
              <a:rPr lang="en-US" sz="3200" b="1" dirty="0" smtClean="0"/>
              <a:t/>
            </a:r>
            <a:br>
              <a:rPr lang="en-US" sz="3200" b="1" dirty="0" smtClean="0"/>
            </a:br>
            <a:r>
              <a:rPr lang="en-US" sz="3200" b="1" dirty="0" smtClean="0"/>
              <a:t>Monday-Friday  4-6 pm</a:t>
            </a:r>
            <a:br>
              <a:rPr lang="en-US" sz="3200" b="1" dirty="0" smtClean="0"/>
            </a:br>
            <a:endParaRPr lang="en-US" sz="2400" dirty="0"/>
          </a:p>
        </p:txBody>
      </p:sp>
      <p:sp>
        <p:nvSpPr>
          <p:cNvPr id="4" name="Title 1"/>
          <p:cNvSpPr txBox="1">
            <a:spLocks/>
          </p:cNvSpPr>
          <p:nvPr/>
        </p:nvSpPr>
        <p:spPr>
          <a:xfrm>
            <a:off x="304800" y="228600"/>
            <a:ext cx="8534400" cy="838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00"/>
                </a:solidFill>
                <a:effectLst>
                  <a:outerShdw blurRad="38100" dist="38100" dir="2700000" algn="tl">
                    <a:srgbClr val="000000">
                      <a:alpha val="43137"/>
                    </a:srgbClr>
                  </a:outerShdw>
                </a:effectLst>
                <a:latin typeface="+mj-lt"/>
                <a:ea typeface="+mj-ea"/>
                <a:cs typeface="+mj-cs"/>
              </a:rPr>
              <a:t>Catholic Radio in Toledo</a:t>
            </a:r>
            <a:endParaRPr kumimoji="0" lang="en-US"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7315200" cy="2514600"/>
          </a:xfrm>
        </p:spPr>
        <p:txBody>
          <a:bodyPr>
            <a:noAutofit/>
          </a:bodyPr>
          <a:lstStyle/>
          <a:p>
            <a:pPr algn="ct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2800" b="1" dirty="0" smtClean="0"/>
              <a:t>Annunciation Radio</a:t>
            </a:r>
            <a:br>
              <a:rPr lang="en-US" sz="2800" b="1" dirty="0" smtClean="0"/>
            </a:br>
            <a:r>
              <a:rPr lang="en-US" sz="2800" b="1" dirty="0" smtClean="0"/>
              <a:t>WNOC 89.7 FM</a:t>
            </a:r>
            <a:br>
              <a:rPr lang="en-US" sz="2800" b="1" dirty="0" smtClean="0"/>
            </a:br>
            <a:r>
              <a:rPr lang="en-US" sz="2800" b="1" dirty="0" smtClean="0"/>
              <a:t/>
            </a:r>
            <a:br>
              <a:rPr lang="en-US" sz="2800" b="1" dirty="0" smtClean="0"/>
            </a:br>
            <a:r>
              <a:rPr lang="en-US" sz="2800" b="1" i="1" dirty="0" smtClean="0"/>
              <a:t>Understanding Scripture </a:t>
            </a:r>
            <a:br>
              <a:rPr lang="en-US" sz="2800" b="1" i="1" dirty="0" smtClean="0"/>
            </a:br>
            <a:r>
              <a:rPr lang="en-US" sz="2800" b="1" i="1" dirty="0" smtClean="0"/>
              <a:t>with Father Dave</a:t>
            </a:r>
            <a:br>
              <a:rPr lang="en-US" sz="2800" b="1" i="1" dirty="0" smtClean="0"/>
            </a:br>
            <a:r>
              <a:rPr lang="en-US" sz="2800" b="1" dirty="0" smtClean="0"/>
              <a:t>Father Dave </a:t>
            </a:r>
            <a:r>
              <a:rPr lang="en-US" sz="2800" b="1" dirty="0" err="1" smtClean="0"/>
              <a:t>Nuss</a:t>
            </a:r>
            <a:endParaRPr lang="en-US" sz="2800" dirty="0"/>
          </a:p>
        </p:txBody>
      </p:sp>
      <p:sp>
        <p:nvSpPr>
          <p:cNvPr id="4" name="Title 1"/>
          <p:cNvSpPr txBox="1">
            <a:spLocks/>
          </p:cNvSpPr>
          <p:nvPr/>
        </p:nvSpPr>
        <p:spPr>
          <a:xfrm>
            <a:off x="304800" y="228600"/>
            <a:ext cx="8534400" cy="838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00"/>
                </a:solidFill>
                <a:effectLst>
                  <a:outerShdw blurRad="38100" dist="38100" dir="2700000" algn="tl">
                    <a:srgbClr val="000000">
                      <a:alpha val="43137"/>
                    </a:srgbClr>
                  </a:outerShdw>
                </a:effectLst>
                <a:latin typeface="+mj-lt"/>
                <a:ea typeface="+mj-ea"/>
                <a:cs typeface="+mj-cs"/>
              </a:rPr>
              <a:t>Catholic Radio in Toledo</a:t>
            </a:r>
            <a:endParaRPr kumimoji="0" lang="en-US"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4343400" y="4793588"/>
            <a:ext cx="3728858" cy="1807237"/>
          </a:xfrm>
          <a:prstGeom prst="rect">
            <a:avLst/>
          </a:prstGeom>
          <a:noFill/>
          <a:ln w="9525">
            <a:noFill/>
            <a:miter lim="800000"/>
            <a:headEnd/>
            <a:tailEnd/>
          </a:ln>
        </p:spPr>
      </p:pic>
      <p:sp>
        <p:nvSpPr>
          <p:cNvPr id="7" name="TextBox 6"/>
          <p:cNvSpPr txBox="1"/>
          <p:nvPr/>
        </p:nvSpPr>
        <p:spPr>
          <a:xfrm>
            <a:off x="1295400" y="5257800"/>
            <a:ext cx="2438400" cy="1200329"/>
          </a:xfrm>
          <a:prstGeom prst="rect">
            <a:avLst/>
          </a:prstGeom>
          <a:noFill/>
        </p:spPr>
        <p:txBody>
          <a:bodyPr wrap="square" rtlCol="0">
            <a:spAutoFit/>
          </a:bodyPr>
          <a:lstStyle/>
          <a:p>
            <a:r>
              <a:rPr lang="en-US" sz="2400" b="1" dirty="0" smtClean="0"/>
              <a:t>Available on Little Flower Parish website</a:t>
            </a:r>
            <a:endParaRPr lang="en-US" sz="2400" b="1" dirty="0"/>
          </a:p>
        </p:txBody>
      </p:sp>
      <p:sp>
        <p:nvSpPr>
          <p:cNvPr id="8" name="TextBox 7"/>
          <p:cNvSpPr txBox="1"/>
          <p:nvPr/>
        </p:nvSpPr>
        <p:spPr>
          <a:xfrm>
            <a:off x="6705600" y="2715161"/>
            <a:ext cx="2133600" cy="1323439"/>
          </a:xfrm>
          <a:prstGeom prst="rect">
            <a:avLst/>
          </a:prstGeom>
          <a:noFill/>
        </p:spPr>
        <p:txBody>
          <a:bodyPr wrap="square" rtlCol="0">
            <a:spAutoFit/>
          </a:bodyPr>
          <a:lstStyle/>
          <a:p>
            <a:r>
              <a:rPr lang="en-US" sz="2000" b="1" dirty="0" smtClean="0"/>
              <a:t>Sun. 	8:00 am</a:t>
            </a:r>
          </a:p>
          <a:p>
            <a:r>
              <a:rPr lang="en-US" sz="2000" b="1" dirty="0" smtClean="0"/>
              <a:t>Wed. 	8:00 pm</a:t>
            </a:r>
          </a:p>
          <a:p>
            <a:r>
              <a:rPr lang="en-US" sz="2000" b="1" dirty="0" smtClean="0"/>
              <a:t>Fri.	8:30 am</a:t>
            </a:r>
          </a:p>
          <a:p>
            <a:r>
              <a:rPr lang="en-US" sz="2000" b="1" dirty="0" smtClean="0"/>
              <a:t>Sat. 	11:00 am</a:t>
            </a:r>
            <a:endParaRPr lang="en-US" sz="2000" b="1" dirty="0"/>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200"/>
            <a:ext cx="7315200" cy="4953000"/>
          </a:xfrm>
        </p:spPr>
        <p:txBody>
          <a:bodyPr>
            <a:noAutofit/>
          </a:bodyPr>
          <a:lstStyle/>
          <a:p>
            <a:pPr algn="ctr"/>
            <a:r>
              <a:rPr lang="en-US" sz="3600" b="1" i="1" dirty="0" smtClean="0"/>
              <a:t>Be a Man</a:t>
            </a:r>
            <a:r>
              <a:rPr lang="en-US" sz="3200" b="1" i="1" dirty="0" smtClean="0"/>
              <a:t/>
            </a:r>
            <a:br>
              <a:rPr lang="en-US" sz="3200" b="1" i="1" dirty="0" smtClean="0"/>
            </a:br>
            <a:r>
              <a:rPr lang="en-US" sz="3200" b="1" dirty="0" smtClean="0"/>
              <a:t>With Father Larry Richards</a:t>
            </a:r>
            <a:br>
              <a:rPr lang="en-US" sz="3200" b="1" dirty="0" smtClean="0"/>
            </a:br>
            <a:r>
              <a:rPr lang="en-US" sz="3200" b="1" dirty="0" smtClean="0"/>
              <a:t/>
            </a:r>
            <a:br>
              <a:rPr lang="en-US" sz="3200" b="1" dirty="0" smtClean="0"/>
            </a:br>
            <a:r>
              <a:rPr lang="en-US" sz="3200" b="1" dirty="0" smtClean="0"/>
              <a:t/>
            </a:r>
            <a:br>
              <a:rPr lang="en-US" sz="3200" b="1" dirty="0" smtClean="0"/>
            </a:br>
            <a:r>
              <a:rPr lang="en-US" sz="2400" b="1" dirty="0" smtClean="0"/>
              <a:t>Fr. Larry reminds men that true strength comes from God and not by themselves, and it is through surrendering to Him in their daily lives that they become strong.</a:t>
            </a:r>
            <a:br>
              <a:rPr lang="en-US" sz="2400" b="1" dirty="0" smtClean="0"/>
            </a:br>
            <a:r>
              <a:rPr lang="en-US" sz="3200" b="1" dirty="0" smtClean="0"/>
              <a:t/>
            </a:r>
            <a:br>
              <a:rPr lang="en-US" sz="3200" b="1" dirty="0" smtClean="0"/>
            </a:br>
            <a:r>
              <a:rPr lang="en-US" sz="3200" b="1" dirty="0" smtClean="0"/>
              <a:t>Monday-Friday  6:30-7:00 pm</a:t>
            </a:r>
            <a:br>
              <a:rPr lang="en-US" sz="3200" b="1" dirty="0" smtClean="0"/>
            </a:br>
            <a:endParaRPr lang="en-US" sz="2400" dirty="0"/>
          </a:p>
        </p:txBody>
      </p:sp>
      <p:sp>
        <p:nvSpPr>
          <p:cNvPr id="4" name="Title 1"/>
          <p:cNvSpPr txBox="1">
            <a:spLocks/>
          </p:cNvSpPr>
          <p:nvPr/>
        </p:nvSpPr>
        <p:spPr>
          <a:xfrm>
            <a:off x="304800" y="228600"/>
            <a:ext cx="8534400" cy="838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00"/>
                </a:solidFill>
                <a:effectLst>
                  <a:outerShdw blurRad="38100" dist="38100" dir="2700000" algn="tl">
                    <a:srgbClr val="000000">
                      <a:alpha val="43137"/>
                    </a:srgbClr>
                  </a:outerShdw>
                </a:effectLst>
                <a:latin typeface="+mj-lt"/>
                <a:ea typeface="+mj-ea"/>
                <a:cs typeface="+mj-cs"/>
              </a:rPr>
              <a:t>EWTN Television</a:t>
            </a:r>
            <a:endParaRPr kumimoji="0" lang="en-US"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382000" cy="5257800"/>
          </a:xfrm>
        </p:spPr>
        <p:txBody>
          <a:bodyPr>
            <a:noAutofit/>
          </a:bodyPr>
          <a:lstStyle/>
          <a:p>
            <a:pPr marL="0" indent="0" algn="ctr">
              <a:buNone/>
            </a:pPr>
            <a:r>
              <a:rPr lang="en-US" sz="3200" b="1" dirty="0" smtClean="0"/>
              <a:t>Saturday, September 6</a:t>
            </a:r>
            <a:endParaRPr lang="en-US" sz="3200" b="1" dirty="0" smtClean="0">
              <a:solidFill>
                <a:srgbClr val="FFFF00"/>
              </a:solidFill>
            </a:endParaRPr>
          </a:p>
          <a:p>
            <a:pPr marL="0" indent="0" algn="ctr">
              <a:buNone/>
            </a:pPr>
            <a:r>
              <a:rPr lang="en-US" sz="3200" b="1" dirty="0" smtClean="0"/>
              <a:t>7:00 PM to 9:00 PM</a:t>
            </a:r>
          </a:p>
          <a:p>
            <a:pPr marL="0" indent="0" algn="ctr">
              <a:buNone/>
            </a:pPr>
            <a:r>
              <a:rPr lang="en-US" sz="3200" b="1" i="1" dirty="0" smtClean="0"/>
              <a:t>Crossing the Goal</a:t>
            </a:r>
          </a:p>
          <a:p>
            <a:pPr marL="0" indent="0" algn="ctr">
              <a:buNone/>
            </a:pPr>
            <a:r>
              <a:rPr lang="en-US" sz="3200" b="1" i="1" dirty="0" smtClean="0"/>
              <a:t>Episode:  Jesus Said </a:t>
            </a:r>
            <a:r>
              <a:rPr lang="en-US" sz="3200" b="1" dirty="0" smtClean="0"/>
              <a:t>“Wake Up!”</a:t>
            </a:r>
            <a:endParaRPr lang="en-US" sz="3200" dirty="0" smtClean="0">
              <a:solidFill>
                <a:srgbClr val="FF0000"/>
              </a:solidFill>
            </a:endParaRPr>
          </a:p>
          <a:p>
            <a:pPr marL="0" indent="0" algn="ctr">
              <a:buNone/>
            </a:pPr>
            <a:endParaRPr lang="en-US" sz="3200" dirty="0" smtClean="0"/>
          </a:p>
          <a:p>
            <a:pPr marL="0" indent="0" algn="ctr">
              <a:buNone/>
            </a:pPr>
            <a:r>
              <a:rPr lang="en-US" sz="3200" b="1" dirty="0" smtClean="0"/>
              <a:t>Little Flower Parish House</a:t>
            </a:r>
          </a:p>
          <a:p>
            <a:pPr marL="0" indent="0" algn="ctr">
              <a:buNone/>
            </a:pPr>
            <a:r>
              <a:rPr lang="en-US" sz="3200" b="1" i="1" dirty="0" smtClean="0">
                <a:solidFill>
                  <a:srgbClr val="FFFF00"/>
                </a:solidFill>
              </a:rPr>
              <a:t>Bring a friend!</a:t>
            </a:r>
          </a:p>
        </p:txBody>
      </p:sp>
      <p:sp>
        <p:nvSpPr>
          <p:cNvPr id="2" name="Title 1"/>
          <p:cNvSpPr>
            <a:spLocks noGrp="1"/>
          </p:cNvSpPr>
          <p:nvPr>
            <p:ph type="title"/>
          </p:nvPr>
        </p:nvSpPr>
        <p:spPr>
          <a:xfrm>
            <a:off x="914400" y="381000"/>
            <a:ext cx="7162800" cy="929640"/>
          </a:xfrm>
        </p:spPr>
        <p:txBody>
          <a:bodyPr>
            <a:normAutofit/>
          </a:bodyPr>
          <a:lstStyle/>
          <a:p>
            <a:pPr algn="ctr"/>
            <a:r>
              <a:rPr lang="en-US" sz="4400" b="1" dirty="0" smtClean="0">
                <a:solidFill>
                  <a:srgbClr val="FFFF00"/>
                </a:solidFill>
              </a:rPr>
              <a:t>Next Men’s Night</a:t>
            </a:r>
            <a:endParaRPr lang="en-US" sz="4400" b="1" dirty="0">
              <a:solidFill>
                <a:srgbClr val="FFFF00"/>
              </a:solidFill>
            </a:endParaRPr>
          </a:p>
        </p:txBody>
      </p:sp>
    </p:spTree>
    <p:extLst>
      <p:ext uri="{BB962C8B-B14F-4D97-AF65-F5344CB8AC3E}">
        <p14:creationId xmlns:p14="http://schemas.microsoft.com/office/powerpoint/2010/main" xmlns="" val="227658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066800"/>
            <a:ext cx="7315200" cy="4800599"/>
          </a:xfrm>
        </p:spPr>
        <p:txBody>
          <a:bodyPr/>
          <a:lstStyle/>
          <a:p>
            <a:pPr>
              <a:buFont typeface="Wingdings" panose="05000000000000000000" pitchFamily="2" charset="2"/>
              <a:buChar char="v"/>
            </a:pPr>
            <a:r>
              <a:rPr lang="en-US" sz="3600" b="1" dirty="0" smtClean="0"/>
              <a:t>Opening Prayer</a:t>
            </a:r>
          </a:p>
          <a:p>
            <a:pPr>
              <a:buFont typeface="Wingdings" panose="05000000000000000000" pitchFamily="2" charset="2"/>
              <a:buChar char="v"/>
            </a:pPr>
            <a:endParaRPr lang="en-US" sz="3600" dirty="0"/>
          </a:p>
          <a:p>
            <a:pPr>
              <a:buFont typeface="Wingdings" panose="05000000000000000000" pitchFamily="2" charset="2"/>
              <a:buChar char="v"/>
            </a:pPr>
            <a:r>
              <a:rPr lang="en-US" sz="3600" b="1" dirty="0" smtClean="0"/>
              <a:t> Introductions</a:t>
            </a:r>
          </a:p>
          <a:p>
            <a:pPr marL="1115568" lvl="3" indent="0">
              <a:buNone/>
            </a:pPr>
            <a:r>
              <a:rPr lang="en-US" sz="3400" dirty="0" smtClean="0"/>
              <a:t>Name</a:t>
            </a:r>
          </a:p>
          <a:p>
            <a:pPr marL="1115568" lvl="3" indent="0">
              <a:buNone/>
            </a:pPr>
            <a:r>
              <a:rPr lang="en-US" sz="3900" dirty="0" smtClean="0"/>
              <a:t>Parish (if not Little Flower)</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xmlns="" val="595108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2459" y="381000"/>
            <a:ext cx="5400541" cy="6019800"/>
          </a:xfrm>
        </p:spPr>
        <p:txBody>
          <a:bodyPr>
            <a:normAutofit fontScale="92500" lnSpcReduction="20000"/>
          </a:bodyPr>
          <a:lstStyle/>
          <a:p>
            <a:pPr marL="0" indent="0" algn="ctr">
              <a:lnSpc>
                <a:spcPct val="110000"/>
              </a:lnSpc>
              <a:buNone/>
            </a:pPr>
            <a:r>
              <a:rPr lang="en-US" sz="3000" b="1" i="1" dirty="0" smtClean="0">
                <a:solidFill>
                  <a:srgbClr val="FFFF00"/>
                </a:solidFill>
              </a:rPr>
              <a:t>Father Robert Barron </a:t>
            </a:r>
          </a:p>
          <a:p>
            <a:pPr marL="0" indent="0" algn="ctr">
              <a:lnSpc>
                <a:spcPct val="110000"/>
              </a:lnSpc>
              <a:buNone/>
            </a:pPr>
            <a:endParaRPr lang="en-US" sz="2800" b="1" i="1" dirty="0" smtClean="0">
              <a:solidFill>
                <a:srgbClr val="FFFF00"/>
              </a:solidFill>
            </a:endParaRPr>
          </a:p>
          <a:p>
            <a:pPr marL="0" indent="0">
              <a:lnSpc>
                <a:spcPct val="110000"/>
              </a:lnSpc>
              <a:buFont typeface="Wingdings" pitchFamily="2" charset="2"/>
              <a:buChar char="§"/>
            </a:pPr>
            <a:r>
              <a:rPr lang="en-US" sz="1800" b="1" dirty="0" smtClean="0"/>
              <a:t> Ordained in 1986, a priest of the Archdiocese of Chicago.  Author, speaker and theologian</a:t>
            </a:r>
          </a:p>
          <a:p>
            <a:pPr marL="0" indent="0">
              <a:lnSpc>
                <a:spcPct val="110000"/>
              </a:lnSpc>
              <a:buFont typeface="Wingdings" pitchFamily="2" charset="2"/>
              <a:buChar char="§"/>
            </a:pPr>
            <a:r>
              <a:rPr lang="en-US" sz="1800" b="1" dirty="0" smtClean="0"/>
              <a:t>  Founder of the global media ministry </a:t>
            </a:r>
            <a:r>
              <a:rPr lang="en-US" sz="1800" b="1" i="1" dirty="0" smtClean="0"/>
              <a:t>Word on Fire</a:t>
            </a:r>
            <a:r>
              <a:rPr lang="en-US" sz="1800" b="1" dirty="0" smtClean="0"/>
              <a:t>, utilizing new media to draw people into and back to the Catholic faith</a:t>
            </a:r>
          </a:p>
          <a:p>
            <a:pPr marL="0" indent="0">
              <a:lnSpc>
                <a:spcPct val="110000"/>
              </a:lnSpc>
              <a:buFont typeface="Wingdings" pitchFamily="2" charset="2"/>
              <a:buChar char="§"/>
            </a:pPr>
            <a:r>
              <a:rPr lang="en-US" sz="1800" b="1" dirty="0" smtClean="0"/>
              <a:t>  Currently:  Rector/President of Mundelein Seminary University of St. Mary on the Lake</a:t>
            </a:r>
          </a:p>
          <a:p>
            <a:pPr marL="0" indent="0">
              <a:lnSpc>
                <a:spcPct val="110000"/>
              </a:lnSpc>
              <a:buFont typeface="Wingdings" pitchFamily="2" charset="2"/>
              <a:buChar char="§"/>
            </a:pPr>
            <a:r>
              <a:rPr lang="en-US" sz="1800" b="1" dirty="0" smtClean="0"/>
              <a:t>  Host  of </a:t>
            </a:r>
            <a:r>
              <a:rPr lang="en-US" sz="1800" b="1" i="1" dirty="0" smtClean="0"/>
              <a:t>Catholicism</a:t>
            </a:r>
            <a:r>
              <a:rPr lang="en-US" sz="1800" b="1" dirty="0" smtClean="0"/>
              <a:t>, a groundbreaking, award winning documentary series about the Catholic faith</a:t>
            </a:r>
          </a:p>
          <a:p>
            <a:pPr marL="0" indent="0">
              <a:lnSpc>
                <a:spcPct val="110000"/>
              </a:lnSpc>
              <a:buFont typeface="Wingdings" pitchFamily="2" charset="2"/>
              <a:buChar char="§"/>
            </a:pPr>
            <a:r>
              <a:rPr lang="en-US" sz="1800" b="1" dirty="0" smtClean="0"/>
              <a:t>  Education:  Masters in Philosophy from Catholic University of America (1982), Doctorate in Sacred Theology from </a:t>
            </a:r>
            <a:r>
              <a:rPr lang="en-US" sz="1800" b="1" dirty="0" err="1" smtClean="0"/>
              <a:t>Institut</a:t>
            </a:r>
            <a:r>
              <a:rPr lang="en-US" sz="1800" b="1" dirty="0" smtClean="0"/>
              <a:t> </a:t>
            </a:r>
            <a:r>
              <a:rPr lang="en-US" sz="1800" b="1" dirty="0" err="1" smtClean="0"/>
              <a:t>Catholique</a:t>
            </a:r>
            <a:r>
              <a:rPr lang="en-US" sz="1800" b="1" dirty="0" smtClean="0"/>
              <a:t> de Paris (1992)</a:t>
            </a:r>
          </a:p>
          <a:p>
            <a:pPr marL="0" indent="0">
              <a:lnSpc>
                <a:spcPct val="110000"/>
              </a:lnSpc>
              <a:buFont typeface="Wingdings" pitchFamily="2" charset="2"/>
              <a:buChar char="§"/>
            </a:pPr>
            <a:r>
              <a:rPr lang="en-US" sz="1800" b="1" dirty="0" smtClean="0"/>
              <a:t>  On-air contributor/analyst /commentator for NBC News, Chicago Tribune, FOX News, CNN, EWTN, Our Sunday Visitor and other media outlets</a:t>
            </a:r>
          </a:p>
          <a:p>
            <a:pPr marL="0" indent="0">
              <a:lnSpc>
                <a:spcPct val="110000"/>
              </a:lnSpc>
              <a:buFont typeface="Wingdings" pitchFamily="2" charset="2"/>
              <a:buChar char="§"/>
            </a:pPr>
            <a:r>
              <a:rPr lang="en-US" sz="1800" b="1" dirty="0" smtClean="0"/>
              <a:t>  Published numerous books, essays, DVD programs</a:t>
            </a:r>
          </a:p>
          <a:p>
            <a:pPr marL="0" indent="0">
              <a:lnSpc>
                <a:spcPct val="110000"/>
              </a:lnSpc>
              <a:buFont typeface="Wingdings" pitchFamily="2" charset="2"/>
              <a:buChar char="§"/>
            </a:pPr>
            <a:r>
              <a:rPr lang="en-US" sz="1800" b="1" dirty="0" smtClean="0"/>
              <a:t>  Lectured extensively in the US and abroad,  including universities at the Vatican and in Rome</a:t>
            </a:r>
            <a:endParaRPr lang="en-US" sz="1600" dirty="0" smtClean="0"/>
          </a:p>
        </p:txBody>
      </p:sp>
      <p:pic>
        <p:nvPicPr>
          <p:cNvPr id="1027" name="Picture 3"/>
          <p:cNvPicPr>
            <a:picLocks noChangeAspect="1" noChangeArrowheads="1"/>
          </p:cNvPicPr>
          <p:nvPr/>
        </p:nvPicPr>
        <p:blipFill>
          <a:blip r:embed="rId2" cstate="print"/>
          <a:srcRect/>
          <a:stretch>
            <a:fillRect/>
          </a:stretch>
        </p:blipFill>
        <p:spPr bwMode="auto">
          <a:xfrm>
            <a:off x="457200" y="1981200"/>
            <a:ext cx="2573086" cy="3057525"/>
          </a:xfrm>
          <a:prstGeom prst="rect">
            <a:avLst/>
          </a:prstGeom>
          <a:noFill/>
          <a:ln w="25400">
            <a:solidFill>
              <a:schemeClr val="tx1"/>
            </a:solidFill>
            <a:miter lim="800000"/>
            <a:headEnd/>
            <a:tailEnd/>
          </a:ln>
        </p:spPr>
      </p:pic>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743200" y="1600200"/>
            <a:ext cx="3657600" cy="4954274"/>
          </a:xfrm>
          <a:prstGeom prst="rect">
            <a:avLst/>
          </a:prstGeom>
          <a:noFill/>
          <a:ln w="25400">
            <a:solidFill>
              <a:schemeClr val="tx1"/>
            </a:solidFill>
            <a:miter lim="800000"/>
            <a:headEnd/>
            <a:tailEnd/>
          </a:ln>
        </p:spPr>
      </p:pic>
      <p:sp>
        <p:nvSpPr>
          <p:cNvPr id="6" name="Rectangle 5"/>
          <p:cNvSpPr/>
          <p:nvPr/>
        </p:nvSpPr>
        <p:spPr>
          <a:xfrm>
            <a:off x="2362200" y="381000"/>
            <a:ext cx="4572000" cy="892552"/>
          </a:xfrm>
          <a:prstGeom prst="rect">
            <a:avLst/>
          </a:prstGeom>
        </p:spPr>
        <p:txBody>
          <a:bodyPr wrap="square">
            <a:spAutoFit/>
          </a:bodyPr>
          <a:lstStyle/>
          <a:p>
            <a:pPr algn="ctr"/>
            <a:r>
              <a:rPr lang="en-US" sz="2800" b="1" i="1" dirty="0" smtClean="0"/>
              <a:t>Priest, Prophet and King</a:t>
            </a:r>
          </a:p>
          <a:p>
            <a:pPr algn="ctr"/>
            <a:r>
              <a:rPr lang="en-US" sz="2400" b="1" dirty="0" smtClean="0"/>
              <a:t>With Father Robert Barron</a:t>
            </a: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990600"/>
            <a:ext cx="4572000" cy="892552"/>
          </a:xfrm>
          <a:prstGeom prst="rect">
            <a:avLst/>
          </a:prstGeom>
        </p:spPr>
        <p:txBody>
          <a:bodyPr wrap="square">
            <a:spAutoFit/>
          </a:bodyPr>
          <a:lstStyle/>
          <a:p>
            <a:pPr algn="ctr"/>
            <a:r>
              <a:rPr lang="en-US" sz="2800" b="1" i="1" dirty="0" smtClean="0"/>
              <a:t>Priest, Prophet and King</a:t>
            </a:r>
          </a:p>
          <a:p>
            <a:pPr algn="ctr"/>
            <a:r>
              <a:rPr lang="en-US" sz="2400" b="1" dirty="0" smtClean="0"/>
              <a:t>With Father Robert Barron</a:t>
            </a:r>
          </a:p>
        </p:txBody>
      </p:sp>
      <p:sp>
        <p:nvSpPr>
          <p:cNvPr id="3" name="Rectangle 2"/>
          <p:cNvSpPr/>
          <p:nvPr/>
        </p:nvSpPr>
        <p:spPr>
          <a:xfrm>
            <a:off x="1600200" y="3336483"/>
            <a:ext cx="5791200" cy="923330"/>
          </a:xfrm>
          <a:prstGeom prst="rect">
            <a:avLst/>
          </a:prstGeom>
          <a:solidFill>
            <a:schemeClr val="tx1"/>
          </a:solidFill>
        </p:spPr>
        <p:txBody>
          <a:bodyPr wrap="square">
            <a:spAutoFit/>
          </a:bodyPr>
          <a:lstStyle/>
          <a:p>
            <a:pPr algn="ctr"/>
            <a:endParaRPr lang="en-US" dirty="0" smtClean="0">
              <a:hlinkClick r:id="rId2"/>
            </a:endParaRPr>
          </a:p>
          <a:p>
            <a:pPr algn="ctr"/>
            <a:r>
              <a:rPr lang="en-US" dirty="0" smtClean="0">
                <a:hlinkClick r:id="rId2"/>
              </a:rPr>
              <a:t>Father Robert Barron - Priest, Prophet and King</a:t>
            </a:r>
            <a:endParaRPr lang="en-US" dirty="0" smtClean="0"/>
          </a:p>
          <a:p>
            <a:endParaRPr lang="en-US" dirty="0"/>
          </a:p>
        </p:txBody>
      </p:sp>
      <p:sp>
        <p:nvSpPr>
          <p:cNvPr id="5" name="Rectangle 4"/>
          <p:cNvSpPr/>
          <p:nvPr/>
        </p:nvSpPr>
        <p:spPr>
          <a:xfrm>
            <a:off x="2182091" y="2757055"/>
            <a:ext cx="4572000" cy="400110"/>
          </a:xfrm>
          <a:prstGeom prst="rect">
            <a:avLst/>
          </a:prstGeom>
        </p:spPr>
        <p:txBody>
          <a:bodyPr wrap="square">
            <a:spAutoFit/>
          </a:bodyPr>
          <a:lstStyle/>
          <a:p>
            <a:pPr algn="ctr"/>
            <a:r>
              <a:rPr lang="en-US" sz="2000" b="1" dirty="0" smtClean="0"/>
              <a:t>YouTube Link:</a:t>
            </a:r>
          </a:p>
        </p:txBody>
      </p:sp>
    </p:spTree>
    <p:extLst>
      <p:ext uri="{BB962C8B-B14F-4D97-AF65-F5344CB8AC3E}">
        <p14:creationId xmlns:p14="http://schemas.microsoft.com/office/powerpoint/2010/main" xmlns="" val="4172571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2459" y="381000"/>
            <a:ext cx="5400541" cy="6019800"/>
          </a:xfrm>
        </p:spPr>
        <p:txBody>
          <a:bodyPr>
            <a:normAutofit fontScale="92500" lnSpcReduction="20000"/>
          </a:bodyPr>
          <a:lstStyle/>
          <a:p>
            <a:pPr marL="0" indent="0" algn="ctr">
              <a:lnSpc>
                <a:spcPct val="110000"/>
              </a:lnSpc>
              <a:buNone/>
            </a:pPr>
            <a:r>
              <a:rPr lang="en-US" sz="2800" b="1" i="1" dirty="0" smtClean="0">
                <a:solidFill>
                  <a:srgbClr val="FFFF00"/>
                </a:solidFill>
              </a:rPr>
              <a:t>Father Robert Barron </a:t>
            </a:r>
          </a:p>
          <a:p>
            <a:pPr marL="0" indent="0" algn="ctr">
              <a:lnSpc>
                <a:spcPct val="110000"/>
              </a:lnSpc>
              <a:buNone/>
            </a:pPr>
            <a:endParaRPr lang="en-US" sz="2800" b="1" i="1" dirty="0" smtClean="0">
              <a:solidFill>
                <a:srgbClr val="FFFF00"/>
              </a:solidFill>
            </a:endParaRPr>
          </a:p>
          <a:p>
            <a:pPr marL="0" indent="0">
              <a:lnSpc>
                <a:spcPct val="110000"/>
              </a:lnSpc>
              <a:buFont typeface="Wingdings" pitchFamily="2" charset="2"/>
              <a:buChar char="§"/>
            </a:pPr>
            <a:r>
              <a:rPr lang="en-US" sz="1800" b="1" dirty="0" smtClean="0"/>
              <a:t> Ordained in 1986, a priest of the Archdiocese of Chicago.  Author, speaker and theologian</a:t>
            </a:r>
          </a:p>
          <a:p>
            <a:pPr marL="0" indent="0">
              <a:lnSpc>
                <a:spcPct val="110000"/>
              </a:lnSpc>
              <a:buFont typeface="Wingdings" pitchFamily="2" charset="2"/>
              <a:buChar char="§"/>
            </a:pPr>
            <a:r>
              <a:rPr lang="en-US" sz="1800" b="1" dirty="0" smtClean="0"/>
              <a:t>  Founder of the global media ministry </a:t>
            </a:r>
            <a:r>
              <a:rPr lang="en-US" sz="1800" b="1" i="1" dirty="0" smtClean="0"/>
              <a:t>Word on Fire</a:t>
            </a:r>
            <a:r>
              <a:rPr lang="en-US" sz="1800" b="1" dirty="0" smtClean="0"/>
              <a:t>, utilizing new media to draw people into and back to the Catholic faith</a:t>
            </a:r>
          </a:p>
          <a:p>
            <a:pPr marL="0" indent="0">
              <a:lnSpc>
                <a:spcPct val="110000"/>
              </a:lnSpc>
              <a:buFont typeface="Wingdings" pitchFamily="2" charset="2"/>
              <a:buChar char="§"/>
            </a:pPr>
            <a:r>
              <a:rPr lang="en-US" sz="1800" b="1" dirty="0" smtClean="0"/>
              <a:t>  Currently:  Rector/President of Mundelein Seminary University of St. Mary on the Lake</a:t>
            </a:r>
          </a:p>
          <a:p>
            <a:pPr marL="0" indent="0">
              <a:lnSpc>
                <a:spcPct val="110000"/>
              </a:lnSpc>
              <a:buFont typeface="Wingdings" pitchFamily="2" charset="2"/>
              <a:buChar char="§"/>
            </a:pPr>
            <a:r>
              <a:rPr lang="en-US" sz="1800" b="1" dirty="0" smtClean="0"/>
              <a:t>  Host  of </a:t>
            </a:r>
            <a:r>
              <a:rPr lang="en-US" sz="1800" b="1" i="1" dirty="0" smtClean="0"/>
              <a:t>Catholicism</a:t>
            </a:r>
            <a:r>
              <a:rPr lang="en-US" sz="1800" b="1" dirty="0" smtClean="0"/>
              <a:t>, a groundbreaking, award winning documentary series about the Catholic faith</a:t>
            </a:r>
          </a:p>
          <a:p>
            <a:pPr marL="0" indent="0">
              <a:lnSpc>
                <a:spcPct val="110000"/>
              </a:lnSpc>
              <a:buFont typeface="Wingdings" pitchFamily="2" charset="2"/>
              <a:buChar char="§"/>
            </a:pPr>
            <a:r>
              <a:rPr lang="en-US" sz="1800" b="1" dirty="0" smtClean="0"/>
              <a:t>  Education:  Masters in Philosophy from Catholic University of America (1982), Doctorate in Sacred Theology from </a:t>
            </a:r>
            <a:r>
              <a:rPr lang="en-US" sz="1800" b="1" dirty="0" err="1" smtClean="0"/>
              <a:t>Institut</a:t>
            </a:r>
            <a:r>
              <a:rPr lang="en-US" sz="1800" b="1" dirty="0" smtClean="0"/>
              <a:t> </a:t>
            </a:r>
            <a:r>
              <a:rPr lang="en-US" sz="1800" b="1" dirty="0" err="1" smtClean="0"/>
              <a:t>Catholique</a:t>
            </a:r>
            <a:r>
              <a:rPr lang="en-US" sz="1800" b="1" dirty="0" smtClean="0"/>
              <a:t> de Paris (1992)</a:t>
            </a:r>
          </a:p>
          <a:p>
            <a:pPr marL="0" indent="0">
              <a:lnSpc>
                <a:spcPct val="110000"/>
              </a:lnSpc>
              <a:buFont typeface="Wingdings" pitchFamily="2" charset="2"/>
              <a:buChar char="§"/>
            </a:pPr>
            <a:r>
              <a:rPr lang="en-US" sz="1800" b="1" dirty="0" smtClean="0"/>
              <a:t>  On-air contributor/analyst /commentator for NBC News, Chicago Tribune, FOX News, CNN, EWTN, Our Sunday Visitor and other media outlets</a:t>
            </a:r>
          </a:p>
          <a:p>
            <a:pPr marL="0" indent="0">
              <a:lnSpc>
                <a:spcPct val="110000"/>
              </a:lnSpc>
              <a:buFont typeface="Wingdings" pitchFamily="2" charset="2"/>
              <a:buChar char="§"/>
            </a:pPr>
            <a:r>
              <a:rPr lang="en-US" sz="1800" b="1" dirty="0" smtClean="0"/>
              <a:t>  Published numerous books, essays, DVD programs</a:t>
            </a:r>
          </a:p>
          <a:p>
            <a:pPr marL="0" indent="0">
              <a:lnSpc>
                <a:spcPct val="110000"/>
              </a:lnSpc>
              <a:buFont typeface="Wingdings" pitchFamily="2" charset="2"/>
              <a:buChar char="§"/>
            </a:pPr>
            <a:r>
              <a:rPr lang="en-US" sz="1800" b="1" dirty="0" smtClean="0"/>
              <a:t>  Lectured extensively in the US and abroad,  including universities at the Vatican and in Rome</a:t>
            </a:r>
            <a:endParaRPr lang="en-US" sz="1600" dirty="0" smtClean="0"/>
          </a:p>
        </p:txBody>
      </p:sp>
      <p:pic>
        <p:nvPicPr>
          <p:cNvPr id="1027" name="Picture 3"/>
          <p:cNvPicPr>
            <a:picLocks noChangeAspect="1" noChangeArrowheads="1"/>
          </p:cNvPicPr>
          <p:nvPr/>
        </p:nvPicPr>
        <p:blipFill>
          <a:blip r:embed="rId2" cstate="print"/>
          <a:srcRect/>
          <a:stretch>
            <a:fillRect/>
          </a:stretch>
        </p:blipFill>
        <p:spPr bwMode="auto">
          <a:xfrm>
            <a:off x="457200" y="2286000"/>
            <a:ext cx="2573086" cy="3057525"/>
          </a:xfrm>
          <a:prstGeom prst="rect">
            <a:avLst/>
          </a:prstGeom>
          <a:noFill/>
          <a:ln w="25400">
            <a:solidFill>
              <a:schemeClr val="tx1"/>
            </a:solidFill>
            <a:miter lim="800000"/>
            <a:headEnd/>
            <a:tailEnd/>
          </a:ln>
        </p:spPr>
      </p:pic>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76600" y="2590800"/>
            <a:ext cx="5486400" cy="2514600"/>
          </a:xfrm>
          <a:prstGeom prst="rect">
            <a:avLst/>
          </a:prstGeom>
        </p:spPr>
        <p:txBody>
          <a:bodyPr vert="horz" lIns="91440" tIns="45720" rIns="91440" bIns="45720" rtlCol="0" anchor="b">
            <a:noAutofit/>
          </a:bodyPr>
          <a:lstStyle/>
          <a:p>
            <a:pPr lvl="0">
              <a:spcBef>
                <a:spcPct val="0"/>
              </a:spcBef>
              <a:defRPr/>
            </a:pPr>
            <a:endParaRPr lang="en-US" sz="3600" b="1" i="1" dirty="0" smtClean="0"/>
          </a:p>
          <a:p>
            <a:pPr lvl="0">
              <a:spcBef>
                <a:spcPct val="0"/>
              </a:spcBef>
              <a:defRPr/>
            </a:pPr>
            <a:endParaRPr lang="en-US" sz="3600" b="1" i="1" dirty="0" smtClean="0"/>
          </a:p>
          <a:p>
            <a:pPr lvl="0">
              <a:spcBef>
                <a:spcPct val="0"/>
              </a:spcBef>
              <a:defRPr/>
            </a:pPr>
            <a:endParaRPr lang="en-US" sz="3600" b="1" dirty="0" smtClean="0"/>
          </a:p>
          <a:p>
            <a:pPr lvl="0">
              <a:spcBef>
                <a:spcPct val="0"/>
              </a:spcBef>
              <a:defRPr/>
            </a:pPr>
            <a:endParaRPr lang="en-US" sz="3600" b="1" i="1" dirty="0" smtClean="0"/>
          </a:p>
          <a:p>
            <a:pPr lvl="0">
              <a:spcBef>
                <a:spcPct val="0"/>
              </a:spcBef>
              <a:defRPr/>
            </a:pPr>
            <a:r>
              <a:rPr lang="en-US" sz="2400" b="1" i="1" dirty="0" smtClean="0"/>
              <a:t>“To save poor sinners, God wishes to establish in the world devotion to my Immaculate Heart.”</a:t>
            </a:r>
          </a:p>
          <a:p>
            <a:pPr lvl="0">
              <a:spcBef>
                <a:spcPct val="0"/>
              </a:spcBef>
              <a:defRPr/>
            </a:pPr>
            <a:endParaRPr lang="en-US" sz="2400" b="1" i="1" dirty="0" smtClean="0"/>
          </a:p>
          <a:p>
            <a:pPr lvl="0">
              <a:spcBef>
                <a:spcPct val="0"/>
              </a:spcBef>
              <a:defRPr/>
            </a:pPr>
            <a:r>
              <a:rPr lang="en-US" sz="2000" b="1" dirty="0" smtClean="0"/>
              <a:t>-- Mary to the children in the visions of Fatima, July 13, 1917 </a:t>
            </a:r>
            <a:br>
              <a:rPr lang="en-US" sz="2000" b="1" dirty="0" smtClean="0"/>
            </a:br>
            <a:endParaRPr kumimoji="0" lang="en-US" sz="20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381000" y="304800"/>
            <a:ext cx="8382000" cy="1219200"/>
          </a:xfrm>
          <a:prstGeom prst="rect">
            <a:avLst/>
          </a:prstGeom>
        </p:spPr>
        <p:txBody>
          <a:bodyPr vert="horz" lIns="91440" tIns="45720" rIns="91440" bIns="45720" rtlCol="0" anchor="b">
            <a:noAutofit/>
          </a:bodyPr>
          <a:lstStyle/>
          <a:p>
            <a:pPr lvl="0">
              <a:spcBef>
                <a:spcPct val="0"/>
              </a:spcBef>
              <a:defRPr/>
            </a:pPr>
            <a:endParaRPr lang="en-US" sz="3600" b="1" i="1" dirty="0" smtClean="0"/>
          </a:p>
          <a:p>
            <a:pPr lvl="0">
              <a:spcBef>
                <a:spcPct val="0"/>
              </a:spcBef>
              <a:defRPr/>
            </a:pPr>
            <a:endParaRPr lang="en-US" sz="3600" b="1" i="1" dirty="0" smtClean="0">
              <a:solidFill>
                <a:srgbClr val="FFFF00"/>
              </a:solidFill>
            </a:endParaRPr>
          </a:p>
          <a:p>
            <a:pPr lvl="0" algn="ctr">
              <a:spcBef>
                <a:spcPct val="0"/>
              </a:spcBef>
              <a:defRPr/>
            </a:pPr>
            <a:r>
              <a:rPr lang="en-US" sz="3200" b="1" i="1" dirty="0" smtClean="0">
                <a:solidFill>
                  <a:srgbClr val="FFFF00"/>
                </a:solidFill>
              </a:rPr>
              <a:t>August</a:t>
            </a:r>
          </a:p>
          <a:p>
            <a:pPr lvl="0" algn="ctr">
              <a:spcBef>
                <a:spcPct val="0"/>
              </a:spcBef>
              <a:defRPr/>
            </a:pPr>
            <a:r>
              <a:rPr lang="en-US" sz="3200" b="1" i="1" dirty="0" smtClean="0">
                <a:solidFill>
                  <a:srgbClr val="FFFF00"/>
                </a:solidFill>
              </a:rPr>
              <a:t>Immaculate Heart of Mary </a:t>
            </a:r>
          </a:p>
        </p:txBody>
      </p:sp>
      <p:pic>
        <p:nvPicPr>
          <p:cNvPr id="2050" name="Picture 2"/>
          <p:cNvPicPr>
            <a:picLocks noChangeAspect="1" noChangeArrowheads="1"/>
          </p:cNvPicPr>
          <p:nvPr/>
        </p:nvPicPr>
        <p:blipFill>
          <a:blip r:embed="rId2" cstate="print"/>
          <a:srcRect/>
          <a:stretch>
            <a:fillRect/>
          </a:stretch>
        </p:blipFill>
        <p:spPr bwMode="auto">
          <a:xfrm>
            <a:off x="457200" y="2209800"/>
            <a:ext cx="2286000" cy="3245867"/>
          </a:xfrm>
          <a:prstGeom prst="rect">
            <a:avLst/>
          </a:prstGeom>
          <a:noFill/>
          <a:ln w="25400">
            <a:solidFill>
              <a:schemeClr val="tx1"/>
            </a:solidFill>
            <a:miter lim="800000"/>
            <a:headEnd/>
            <a:tailEnd/>
          </a:ln>
        </p:spPr>
      </p:pic>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52800" y="4953000"/>
            <a:ext cx="5486400" cy="1295400"/>
          </a:xfrm>
          <a:prstGeom prst="rect">
            <a:avLst/>
          </a:prstGeom>
        </p:spPr>
        <p:txBody>
          <a:bodyPr vert="horz" lIns="91440" tIns="45720" rIns="91440" bIns="45720" rtlCol="0" anchor="b">
            <a:noAutofit/>
          </a:bodyPr>
          <a:lstStyle/>
          <a:p>
            <a:pPr lvl="0">
              <a:spcBef>
                <a:spcPct val="0"/>
              </a:spcBef>
              <a:defRPr/>
            </a:pPr>
            <a:endParaRPr lang="en-US" sz="3600" b="1" i="1" dirty="0" smtClean="0"/>
          </a:p>
          <a:p>
            <a:pPr lvl="0">
              <a:spcBef>
                <a:spcPct val="0"/>
              </a:spcBef>
              <a:defRPr/>
            </a:pPr>
            <a:endParaRPr lang="en-US" sz="3600" b="1" i="1" dirty="0" smtClean="0"/>
          </a:p>
          <a:p>
            <a:pPr lvl="0">
              <a:spcBef>
                <a:spcPct val="0"/>
              </a:spcBef>
              <a:defRPr/>
            </a:pPr>
            <a:endParaRPr lang="en-US" sz="3600" b="1" dirty="0" smtClean="0"/>
          </a:p>
          <a:p>
            <a:pPr lvl="0">
              <a:spcBef>
                <a:spcPct val="0"/>
              </a:spcBef>
              <a:defRPr/>
            </a:pPr>
            <a:endParaRPr lang="en-US" sz="3600" b="1" i="1" dirty="0" smtClean="0"/>
          </a:p>
          <a:p>
            <a:pPr lvl="0">
              <a:spcBef>
                <a:spcPct val="0"/>
              </a:spcBef>
              <a:defRPr/>
            </a:pPr>
            <a:r>
              <a:rPr lang="en-US" sz="2400" b="1" i="1" dirty="0" smtClean="0"/>
              <a:t>"The purest suffering bears and carries in its train the purest understanding.”</a:t>
            </a:r>
          </a:p>
          <a:p>
            <a:pPr lvl="0">
              <a:spcBef>
                <a:spcPct val="0"/>
              </a:spcBef>
              <a:defRPr/>
            </a:pPr>
            <a:r>
              <a:rPr lang="en-US" sz="2400" dirty="0" smtClean="0"/>
              <a:t>		</a:t>
            </a:r>
            <a:r>
              <a:rPr lang="en-US" sz="2000" b="1" dirty="0" smtClean="0"/>
              <a:t>--St. John of the Cross </a:t>
            </a:r>
            <a:endParaRPr kumimoji="0" lang="en-US" sz="20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381000" y="533400"/>
            <a:ext cx="8382000" cy="1219200"/>
          </a:xfrm>
          <a:prstGeom prst="rect">
            <a:avLst/>
          </a:prstGeom>
        </p:spPr>
        <p:txBody>
          <a:bodyPr vert="horz" lIns="91440" tIns="45720" rIns="91440" bIns="45720" rtlCol="0" anchor="b">
            <a:noAutofit/>
          </a:bodyPr>
          <a:lstStyle/>
          <a:p>
            <a:pPr lvl="0">
              <a:spcBef>
                <a:spcPct val="0"/>
              </a:spcBef>
              <a:defRPr/>
            </a:pPr>
            <a:endParaRPr lang="en-US" sz="3600" b="1" i="1" dirty="0" smtClean="0"/>
          </a:p>
          <a:p>
            <a:pPr lvl="0">
              <a:spcBef>
                <a:spcPct val="0"/>
              </a:spcBef>
              <a:defRPr/>
            </a:pPr>
            <a:endParaRPr lang="en-US" sz="3600" b="1" i="1" dirty="0" smtClean="0">
              <a:solidFill>
                <a:srgbClr val="FFFF00"/>
              </a:solidFill>
            </a:endParaRPr>
          </a:p>
          <a:p>
            <a:pPr lvl="0" algn="ctr">
              <a:spcBef>
                <a:spcPct val="0"/>
              </a:spcBef>
              <a:defRPr/>
            </a:pPr>
            <a:r>
              <a:rPr lang="en-US" sz="3200" b="1" i="1" dirty="0" smtClean="0">
                <a:solidFill>
                  <a:srgbClr val="FFFF00"/>
                </a:solidFill>
              </a:rPr>
              <a:t>September</a:t>
            </a:r>
          </a:p>
          <a:p>
            <a:pPr lvl="0" algn="ctr">
              <a:spcBef>
                <a:spcPct val="0"/>
              </a:spcBef>
              <a:defRPr/>
            </a:pPr>
            <a:r>
              <a:rPr lang="en-US" sz="3200" b="1" i="1" dirty="0" smtClean="0">
                <a:solidFill>
                  <a:srgbClr val="FFFF00"/>
                </a:solidFill>
              </a:rPr>
              <a:t>Seven Sorrows of Mary</a:t>
            </a:r>
          </a:p>
          <a:p>
            <a:pPr lvl="0" algn="ctr">
              <a:spcBef>
                <a:spcPct val="0"/>
              </a:spcBef>
              <a:defRPr/>
            </a:pPr>
            <a:r>
              <a:rPr lang="en-US" sz="3200" b="1" i="1" dirty="0" smtClean="0">
                <a:solidFill>
                  <a:srgbClr val="FFFF00"/>
                </a:solidFill>
              </a:rPr>
              <a:t>Feast of Our Lady of Sorrows  (Sept. 15)</a:t>
            </a:r>
          </a:p>
        </p:txBody>
      </p:sp>
      <p:pic>
        <p:nvPicPr>
          <p:cNvPr id="2051" name="Picture 3"/>
          <p:cNvPicPr>
            <a:picLocks noChangeAspect="1" noChangeArrowheads="1"/>
          </p:cNvPicPr>
          <p:nvPr/>
        </p:nvPicPr>
        <p:blipFill>
          <a:blip r:embed="rId2" cstate="print"/>
          <a:srcRect/>
          <a:stretch>
            <a:fillRect/>
          </a:stretch>
        </p:blipFill>
        <p:spPr bwMode="auto">
          <a:xfrm>
            <a:off x="533400" y="2438400"/>
            <a:ext cx="2209800" cy="2729753"/>
          </a:xfrm>
          <a:prstGeom prst="rect">
            <a:avLst/>
          </a:prstGeom>
          <a:noFill/>
          <a:ln w="25400">
            <a:solidFill>
              <a:schemeClr val="tx1"/>
            </a:solid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3733800" y="1981200"/>
            <a:ext cx="4441263" cy="2819400"/>
          </a:xfrm>
          <a:prstGeom prst="rect">
            <a:avLst/>
          </a:prstGeom>
          <a:noFill/>
          <a:ln w="9525">
            <a:noFill/>
            <a:miter lim="800000"/>
            <a:headEnd/>
            <a:tailEnd/>
          </a:ln>
        </p:spPr>
      </p:pic>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905000"/>
            <a:ext cx="8229600" cy="1371600"/>
          </a:xfrm>
          <a:prstGeom prst="rect">
            <a:avLst/>
          </a:prstGeom>
        </p:spPr>
        <p:txBody>
          <a:bodyPr vert="horz" lIns="91440" tIns="45720" rIns="91440" bIns="45720" rtlCol="0" anchor="b">
            <a:noAutofit/>
          </a:bodyPr>
          <a:lstStyle/>
          <a:p>
            <a:pPr lvl="0" algn="ctr">
              <a:spcBef>
                <a:spcPct val="0"/>
              </a:spcBef>
              <a:defRPr/>
            </a:pPr>
            <a:r>
              <a:rPr lang="en-US" sz="3600" b="1" i="1" dirty="0" smtClean="0"/>
              <a:t>Other opportunities to </a:t>
            </a:r>
          </a:p>
          <a:p>
            <a:pPr lvl="0" algn="ctr">
              <a:spcBef>
                <a:spcPct val="0"/>
              </a:spcBef>
              <a:defRPr/>
            </a:pPr>
            <a:r>
              <a:rPr lang="en-US" sz="3600" b="1" i="1" dirty="0" smtClean="0"/>
              <a:t>deepen our faith . . . </a:t>
            </a:r>
            <a:endParaRPr kumimoji="0" lang="en-US" sz="2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2180</TotalTime>
  <Words>545</Words>
  <Application>Microsoft Office PowerPoint</Application>
  <PresentationFormat>On-screen Show (4:3)</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Elemental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   Annunciation Radio WNOC 89.7 FM   EWTN Television   Learn more about your faith! </vt:lpstr>
      <vt:lpstr>    Annunciation Radio WNOC 89.7 FM  Kresta in the Afternoon Hosted by Al Kresta  Talk radio program.  Looks at all areas of life through the lens of Scripture and the teaching of the Catholic Church.    Monday-Friday  4-6 pm </vt:lpstr>
      <vt:lpstr>    Annunciation Radio WNOC 89.7 FM  Understanding Scripture  with Father Dave Father Dave Nuss</vt:lpstr>
      <vt:lpstr>Be a Man With Father Larry Richards   Fr. Larry reminds men that true strength comes from God and not by themselves, and it is through surrendering to Him in their daily lives that they become strong.  Monday-Friday  6:30-7:00 pm </vt:lpstr>
      <vt:lpstr>Next Men’s Night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not excusable if we believe any man to the contrary of the faith, no matter how good or how knowledgeable he may seem, when we see that he teaches us a wrong way, which we can soon know if we are good Christians and already know the Creed.”</dc:title>
  <dc:creator>jjc</dc:creator>
  <cp:lastModifiedBy>Owner</cp:lastModifiedBy>
  <cp:revision>184</cp:revision>
  <cp:lastPrinted>2013-11-07T22:32:53Z</cp:lastPrinted>
  <dcterms:created xsi:type="dcterms:W3CDTF">2013-10-26T11:08:42Z</dcterms:created>
  <dcterms:modified xsi:type="dcterms:W3CDTF">2014-09-01T01:57:08Z</dcterms:modified>
</cp:coreProperties>
</file>