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5"/>
  </p:handoutMasterIdLst>
  <p:sldIdLst>
    <p:sldId id="265" r:id="rId2"/>
    <p:sldId id="266" r:id="rId3"/>
    <p:sldId id="269" r:id="rId4"/>
    <p:sldId id="285" r:id="rId5"/>
    <p:sldId id="289" r:id="rId6"/>
    <p:sldId id="293" r:id="rId7"/>
    <p:sldId id="294" r:id="rId8"/>
    <p:sldId id="260" r:id="rId9"/>
    <p:sldId id="290" r:id="rId10"/>
    <p:sldId id="286" r:id="rId11"/>
    <p:sldId id="295" r:id="rId12"/>
    <p:sldId id="287" r:id="rId13"/>
    <p:sldId id="28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63" autoAdjust="0"/>
  </p:normalViewPr>
  <p:slideViewPr>
    <p:cSldViewPr>
      <p:cViewPr>
        <p:scale>
          <a:sx n="69" d="100"/>
          <a:sy n="69" d="100"/>
        </p:scale>
        <p:origin x="-1416" y="-13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E7DF8D7-D659-4A46-B47A-340E20621A5E}" type="datetimeFigureOut">
              <a:rPr lang="en-US" smtClean="0"/>
              <a:pPr/>
              <a:t>4/28/2014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21F52D-5BCA-4562-B945-F569A17A42C8}" type="slidenum">
              <a:rPr lang="en-US" smtClean="0"/>
              <a:pPr/>
              <a:t>‹#›</a:t>
            </a:fld>
            <a:endParaRPr lang="en-US"/>
          </a:p>
        </p:txBody>
      </p:sp>
    </p:spTree>
    <p:extLst>
      <p:ext uri="{BB962C8B-B14F-4D97-AF65-F5344CB8AC3E}">
        <p14:creationId xmlns:p14="http://schemas.microsoft.com/office/powerpoint/2010/main" xmlns="" val="10281861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C773E5-2E1F-49FD-84A2-A4F67FF7B330}"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C773E5-2E1F-49FD-84A2-A4F67FF7B330}"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77273-50A2-47B8-BF79-B9DC4F719C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3" name="Slide Number Placeholder 12"/>
          <p:cNvSpPr>
            <a:spLocks noGrp="1"/>
          </p:cNvSpPr>
          <p:nvPr>
            <p:ph type="sldNum" sz="quarter" idx="11"/>
          </p:nvPr>
        </p:nvSpPr>
        <p:spPr/>
        <p:txBody>
          <a:bodyPr/>
          <a:lstStyle/>
          <a:p>
            <a:fld id="{6FB77273-50A2-47B8-BF79-B9DC4F719CB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2C773E5-2E1F-49FD-84A2-A4F67FF7B330}" type="datetimeFigureOut">
              <a:rPr lang="en-US" smtClean="0"/>
              <a:pPr/>
              <a:t>4/28/2014</a:t>
            </a:fld>
            <a:endParaRPr lang="en-US"/>
          </a:p>
        </p:txBody>
      </p:sp>
      <p:sp>
        <p:nvSpPr>
          <p:cNvPr id="9" name="Slide Number Placeholder 8"/>
          <p:cNvSpPr>
            <a:spLocks noGrp="1"/>
          </p:cNvSpPr>
          <p:nvPr>
            <p:ph type="sldNum" sz="quarter" idx="11"/>
          </p:nvPr>
        </p:nvSpPr>
        <p:spPr/>
        <p:txBody>
          <a:bodyPr/>
          <a:lstStyle/>
          <a:p>
            <a:fld id="{6FB77273-50A2-47B8-BF79-B9DC4F719CBF}"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5" name="Slide Number Placeholder 14"/>
          <p:cNvSpPr>
            <a:spLocks noGrp="1"/>
          </p:cNvSpPr>
          <p:nvPr>
            <p:ph type="sldNum" sz="quarter" idx="11"/>
          </p:nvPr>
        </p:nvSpPr>
        <p:spPr/>
        <p:txBody>
          <a:bodyPr/>
          <a:lstStyle/>
          <a:p>
            <a:fld id="{6FB77273-50A2-47B8-BF79-B9DC4F719CBF}"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2C773E5-2E1F-49FD-84A2-A4F67FF7B330}" type="datetimeFigureOut">
              <a:rPr lang="en-US" smtClean="0"/>
              <a:pPr/>
              <a:t>4/28/2014</a:t>
            </a:fld>
            <a:endParaRPr lang="en-US"/>
          </a:p>
        </p:txBody>
      </p:sp>
      <p:sp>
        <p:nvSpPr>
          <p:cNvPr id="8" name="Slide Number Placeholder 7"/>
          <p:cNvSpPr>
            <a:spLocks noGrp="1"/>
          </p:cNvSpPr>
          <p:nvPr>
            <p:ph type="sldNum" sz="quarter" idx="11"/>
          </p:nvPr>
        </p:nvSpPr>
        <p:spPr/>
        <p:txBody>
          <a:bodyPr/>
          <a:lstStyle/>
          <a:p>
            <a:fld id="{6FB77273-50A2-47B8-BF79-B9DC4F719CB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2C773E5-2E1F-49FD-84A2-A4F67FF7B330}" type="datetimeFigureOut">
              <a:rPr lang="en-US" smtClean="0"/>
              <a:pPr/>
              <a:t>4/28/2014</a:t>
            </a:fld>
            <a:endParaRPr lang="en-US"/>
          </a:p>
        </p:txBody>
      </p:sp>
      <p:sp>
        <p:nvSpPr>
          <p:cNvPr id="6" name="Slide Number Placeholder 5"/>
          <p:cNvSpPr>
            <a:spLocks noGrp="1"/>
          </p:cNvSpPr>
          <p:nvPr>
            <p:ph type="sldNum" sz="quarter" idx="11"/>
          </p:nvPr>
        </p:nvSpPr>
        <p:spPr/>
        <p:txBody>
          <a:bodyPr/>
          <a:lstStyle/>
          <a:p>
            <a:fld id="{6FB77273-50A2-47B8-BF79-B9DC4F719CBF}"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6" name="Slide Number Placeholder 15"/>
          <p:cNvSpPr>
            <a:spLocks noGrp="1"/>
          </p:cNvSpPr>
          <p:nvPr>
            <p:ph type="sldNum" sz="quarter" idx="11"/>
          </p:nvPr>
        </p:nvSpPr>
        <p:spPr/>
        <p:txBody>
          <a:bodyPr/>
          <a:lstStyle/>
          <a:p>
            <a:fld id="{6FB77273-50A2-47B8-BF79-B9DC4F719CBF}"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12C773E5-2E1F-49FD-84A2-A4F67FF7B330}" type="datetimeFigureOut">
              <a:rPr lang="en-US" smtClean="0"/>
              <a:pPr/>
              <a:t>4/28/2014</a:t>
            </a:fld>
            <a:endParaRPr lang="en-US"/>
          </a:p>
        </p:txBody>
      </p:sp>
      <p:sp>
        <p:nvSpPr>
          <p:cNvPr id="14" name="Slide Number Placeholder 13"/>
          <p:cNvSpPr>
            <a:spLocks noGrp="1"/>
          </p:cNvSpPr>
          <p:nvPr>
            <p:ph type="sldNum" sz="quarter" idx="11"/>
          </p:nvPr>
        </p:nvSpPr>
        <p:spPr/>
        <p:txBody>
          <a:bodyPr/>
          <a:lstStyle/>
          <a:p>
            <a:fld id="{6FB77273-50A2-47B8-BF79-B9DC4F719CBF}"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12C773E5-2E1F-49FD-84A2-A4F67FF7B330}" type="datetimeFigureOut">
              <a:rPr lang="en-US" smtClean="0"/>
              <a:pPr/>
              <a:t>4/28/2014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6FB77273-50A2-47B8-BF79-B9DC4F719C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2520" y="609600"/>
            <a:ext cx="7040880" cy="2695037"/>
          </a:xfrm>
          <a:ln w="19050">
            <a:solidFill>
              <a:schemeClr val="tx1"/>
            </a:solidFill>
          </a:ln>
        </p:spPr>
      </p:pic>
      <p:sp>
        <p:nvSpPr>
          <p:cNvPr id="8" name="TextBox 7"/>
          <p:cNvSpPr txBox="1"/>
          <p:nvPr/>
        </p:nvSpPr>
        <p:spPr>
          <a:xfrm>
            <a:off x="457200" y="3436241"/>
            <a:ext cx="8458200" cy="3108543"/>
          </a:xfrm>
          <a:prstGeom prst="rect">
            <a:avLst/>
          </a:prstGeom>
          <a:noFill/>
        </p:spPr>
        <p:txBody>
          <a:bodyPr wrap="square" rtlCol="0">
            <a:spAutoFit/>
          </a:bodyPr>
          <a:lstStyle/>
          <a:p>
            <a:pPr algn="ctr"/>
            <a:r>
              <a:rPr lang="en-US" sz="4400" dirty="0">
                <a:solidFill>
                  <a:srgbClr val="FFFF00"/>
                </a:solidFill>
              </a:rPr>
              <a:t>W</a:t>
            </a:r>
            <a:r>
              <a:rPr lang="en-US" sz="4400" dirty="0" smtClean="0">
                <a:solidFill>
                  <a:srgbClr val="FFFF00"/>
                </a:solidFill>
              </a:rPr>
              <a:t>elcome to</a:t>
            </a:r>
          </a:p>
          <a:p>
            <a:pPr algn="ctr"/>
            <a:r>
              <a:rPr lang="en-US" sz="4400" dirty="0" smtClean="0">
                <a:solidFill>
                  <a:srgbClr val="FFFF00"/>
                </a:solidFill>
              </a:rPr>
              <a:t>Little Flower Men’s Night</a:t>
            </a:r>
          </a:p>
          <a:p>
            <a:pPr algn="ctr"/>
            <a:r>
              <a:rPr lang="en-US" sz="3600" dirty="0" smtClean="0"/>
              <a:t>Saturday, May 3</a:t>
            </a:r>
            <a:endParaRPr lang="en-US" sz="3600" dirty="0"/>
          </a:p>
          <a:p>
            <a:pPr algn="ctr"/>
            <a:r>
              <a:rPr lang="en-US" sz="3600" dirty="0" smtClean="0"/>
              <a:t> </a:t>
            </a:r>
            <a:r>
              <a:rPr lang="en-US" sz="3600" i="1" dirty="0" smtClean="0"/>
              <a:t>Really Knowing Jesus </a:t>
            </a:r>
            <a:r>
              <a:rPr lang="en-US" sz="3600" dirty="0" smtClean="0"/>
              <a:t>with </a:t>
            </a:r>
          </a:p>
          <a:p>
            <a:pPr algn="ctr"/>
            <a:r>
              <a:rPr lang="en-US" sz="3600" dirty="0" smtClean="0"/>
              <a:t>Father John </a:t>
            </a:r>
            <a:r>
              <a:rPr lang="en-US" sz="3600" dirty="0" err="1" smtClean="0"/>
              <a:t>Riccardo</a:t>
            </a:r>
            <a:endParaRPr lang="en-US" sz="3600" dirty="0" smtClean="0"/>
          </a:p>
        </p:txBody>
      </p:sp>
    </p:spTree>
    <p:extLst>
      <p:ext uri="{BB962C8B-B14F-4D97-AF65-F5344CB8AC3E}">
        <p14:creationId xmlns:p14="http://schemas.microsoft.com/office/powerpoint/2010/main" xmlns="" val="1303036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199"/>
            <a:ext cx="8229600" cy="4191001"/>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Annunciation Radio</a:t>
            </a:r>
            <a:br>
              <a:rPr lang="en-US" sz="3600" b="1" dirty="0" smtClean="0"/>
            </a:br>
            <a:r>
              <a:rPr lang="en-US" sz="3600" b="1" dirty="0" smtClean="0"/>
              <a:t/>
            </a:r>
            <a:br>
              <a:rPr lang="en-US" sz="3600" b="1" dirty="0" smtClean="0"/>
            </a:br>
            <a:r>
              <a:rPr lang="en-US" sz="3600" b="1" dirty="0" smtClean="0"/>
              <a:t>WNOC 89.7 FM</a:t>
            </a:r>
            <a:br>
              <a:rPr lang="en-US" sz="3600" b="1" dirty="0" smtClean="0"/>
            </a:br>
            <a:r>
              <a:rPr lang="en-US" sz="3600" b="1" dirty="0" smtClean="0"/>
              <a:t/>
            </a:r>
            <a:br>
              <a:rPr lang="en-US" sz="3600" b="1" dirty="0" smtClean="0"/>
            </a:br>
            <a:r>
              <a:rPr lang="en-US" sz="3600" b="1" i="1" dirty="0" smtClean="0"/>
              <a:t>Learn more about your faith!</a:t>
            </a:r>
            <a:br>
              <a:rPr lang="en-US" sz="3600" b="1" i="1" dirty="0" smtClean="0"/>
            </a:br>
            <a:r>
              <a:rPr lang="en-US" sz="3600" dirty="0" smtClean="0"/>
              <a:t/>
            </a:r>
            <a:br>
              <a:rPr lang="en-US" sz="3600" dirty="0" smtClean="0"/>
            </a:br>
            <a:endParaRPr lang="en-US" sz="3600" dirty="0"/>
          </a:p>
        </p:txBody>
      </p:sp>
      <p:sp>
        <p:nvSpPr>
          <p:cNvPr id="4" name="Title 1"/>
          <p:cNvSpPr txBox="1">
            <a:spLocks/>
          </p:cNvSpPr>
          <p:nvPr/>
        </p:nvSpPr>
        <p:spPr>
          <a:xfrm>
            <a:off x="304800" y="457200"/>
            <a:ext cx="8534400" cy="838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solidFill>
                  <a:srgbClr val="FFFF00"/>
                </a:solidFill>
                <a:effectLst>
                  <a:outerShdw blurRad="38100" dist="38100" dir="2700000" algn="tl">
                    <a:srgbClr val="000000">
                      <a:alpha val="43137"/>
                    </a:srgbClr>
                  </a:outerShdw>
                </a:effectLst>
                <a:latin typeface="+mj-lt"/>
                <a:ea typeface="+mj-ea"/>
                <a:cs typeface="+mj-cs"/>
              </a:rPr>
              <a:t>Catholic Radio in Toledo</a:t>
            </a:r>
            <a:endParaRPr kumimoji="0" lang="en-US" sz="4000" b="1"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0"/>
            <a:ext cx="7315200" cy="4495800"/>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Annunciation Radio</a:t>
            </a:r>
            <a:br>
              <a:rPr lang="en-US" sz="3600" b="1" dirty="0" smtClean="0"/>
            </a:br>
            <a:r>
              <a:rPr lang="en-US" sz="3600" b="1" dirty="0" smtClean="0"/>
              <a:t>WNOC 89.7 FM</a:t>
            </a:r>
            <a:br>
              <a:rPr lang="en-US" sz="3600" b="1" dirty="0" smtClean="0"/>
            </a:br>
            <a:r>
              <a:rPr lang="en-US" sz="3600" b="1" dirty="0" smtClean="0"/>
              <a:t/>
            </a:r>
            <a:br>
              <a:rPr lang="en-US" sz="3600" b="1" dirty="0" smtClean="0"/>
            </a:br>
            <a:r>
              <a:rPr lang="en-US" sz="3200" b="1" i="1" dirty="0" smtClean="0"/>
              <a:t>Christ is the Answer</a:t>
            </a:r>
            <a:r>
              <a:rPr lang="en-US" sz="3200" b="1" i="1" dirty="0" smtClean="0"/>
              <a:t/>
            </a:r>
            <a:br>
              <a:rPr lang="en-US" sz="3200" b="1" i="1" dirty="0" smtClean="0"/>
            </a:br>
            <a:r>
              <a:rPr lang="en-US" sz="3200" b="1" dirty="0" smtClean="0"/>
              <a:t>Father John </a:t>
            </a:r>
            <a:r>
              <a:rPr lang="en-US" sz="3200" b="1" dirty="0" err="1" smtClean="0"/>
              <a:t>Riccardo</a:t>
            </a:r>
            <a:r>
              <a:rPr lang="en-US" sz="3200" b="1" dirty="0" smtClean="0"/>
              <a:t/>
            </a:r>
            <a:br>
              <a:rPr lang="en-US" sz="3200" b="1" dirty="0" smtClean="0"/>
            </a:br>
            <a:r>
              <a:rPr lang="en-US" sz="3200" b="1" dirty="0" smtClean="0"/>
              <a:t/>
            </a:r>
            <a:br>
              <a:rPr lang="en-US" sz="3200" b="1" dirty="0" smtClean="0"/>
            </a:br>
            <a:r>
              <a:rPr lang="en-US" sz="3200" b="1" dirty="0" smtClean="0"/>
              <a:t>Sunday  9-10am</a:t>
            </a:r>
            <a:br>
              <a:rPr lang="en-US" sz="3200" b="1" dirty="0" smtClean="0"/>
            </a:br>
            <a:r>
              <a:rPr lang="en-US" sz="3200" b="1" dirty="0" smtClean="0"/>
              <a:t>Mon – Thurs  2-3pm</a:t>
            </a:r>
            <a:br>
              <a:rPr lang="en-US" sz="3200" b="1" dirty="0" smtClean="0"/>
            </a:br>
            <a:r>
              <a:rPr lang="en-US" sz="2400" b="1" dirty="0" smtClean="0"/>
              <a:t>Also online (Google)</a:t>
            </a:r>
            <a:endParaRPr lang="en-US" sz="2400" dirty="0"/>
          </a:p>
        </p:txBody>
      </p:sp>
      <p:sp>
        <p:nvSpPr>
          <p:cNvPr id="4" name="Title 1"/>
          <p:cNvSpPr txBox="1">
            <a:spLocks/>
          </p:cNvSpPr>
          <p:nvPr/>
        </p:nvSpPr>
        <p:spPr>
          <a:xfrm>
            <a:off x="304800" y="228600"/>
            <a:ext cx="8534400" cy="838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solidFill>
                  <a:srgbClr val="FFFF00"/>
                </a:solidFill>
                <a:effectLst>
                  <a:outerShdw blurRad="38100" dist="38100" dir="2700000" algn="tl">
                    <a:srgbClr val="000000">
                      <a:alpha val="43137"/>
                    </a:srgbClr>
                  </a:outerShdw>
                </a:effectLst>
                <a:latin typeface="+mj-lt"/>
                <a:ea typeface="+mj-ea"/>
                <a:cs typeface="+mj-cs"/>
              </a:rPr>
              <a:t>Catholic Radio in Toledo</a:t>
            </a:r>
            <a:endParaRPr kumimoji="0" lang="en-US" sz="4000" b="1"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7315200" cy="2514600"/>
          </a:xfrm>
        </p:spPr>
        <p:txBody>
          <a:bodyPr>
            <a:noAutofit/>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2800" b="1" dirty="0" smtClean="0"/>
              <a:t>Annunciation Radio</a:t>
            </a:r>
            <a:br>
              <a:rPr lang="en-US" sz="2800" b="1" dirty="0" smtClean="0"/>
            </a:br>
            <a:r>
              <a:rPr lang="en-US" sz="2800" b="1" dirty="0" smtClean="0"/>
              <a:t>WNOC 89.7 FM</a:t>
            </a:r>
            <a:br>
              <a:rPr lang="en-US" sz="2800" b="1" dirty="0" smtClean="0"/>
            </a:br>
            <a:r>
              <a:rPr lang="en-US" sz="2800" b="1" dirty="0" smtClean="0"/>
              <a:t/>
            </a:r>
            <a:br>
              <a:rPr lang="en-US" sz="2800" b="1" dirty="0" smtClean="0"/>
            </a:br>
            <a:r>
              <a:rPr lang="en-US" sz="2800" b="1" i="1" dirty="0" smtClean="0"/>
              <a:t>Understanding Scripture </a:t>
            </a:r>
            <a:br>
              <a:rPr lang="en-US" sz="2800" b="1" i="1" dirty="0" smtClean="0"/>
            </a:br>
            <a:r>
              <a:rPr lang="en-US" sz="2800" b="1" i="1" dirty="0" smtClean="0"/>
              <a:t>with Father Dave</a:t>
            </a:r>
            <a:br>
              <a:rPr lang="en-US" sz="2800" b="1" i="1" dirty="0" smtClean="0"/>
            </a:br>
            <a:r>
              <a:rPr lang="en-US" sz="2800" b="1" dirty="0" smtClean="0"/>
              <a:t>Father Dave </a:t>
            </a:r>
            <a:r>
              <a:rPr lang="en-US" sz="2800" b="1" dirty="0" err="1" smtClean="0"/>
              <a:t>Nuss</a:t>
            </a:r>
            <a:endParaRPr lang="en-US" sz="2800" dirty="0"/>
          </a:p>
        </p:txBody>
      </p:sp>
      <p:sp>
        <p:nvSpPr>
          <p:cNvPr id="4" name="Title 1"/>
          <p:cNvSpPr txBox="1">
            <a:spLocks/>
          </p:cNvSpPr>
          <p:nvPr/>
        </p:nvSpPr>
        <p:spPr>
          <a:xfrm>
            <a:off x="304800" y="228600"/>
            <a:ext cx="8534400" cy="838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b="1" dirty="0" smtClean="0">
                <a:solidFill>
                  <a:srgbClr val="FFFF00"/>
                </a:solidFill>
                <a:effectLst>
                  <a:outerShdw blurRad="38100" dist="38100" dir="2700000" algn="tl">
                    <a:srgbClr val="000000">
                      <a:alpha val="43137"/>
                    </a:srgbClr>
                  </a:outerShdw>
                </a:effectLst>
                <a:latin typeface="+mj-lt"/>
                <a:ea typeface="+mj-ea"/>
                <a:cs typeface="+mj-cs"/>
              </a:rPr>
              <a:t>Catholic Radio in Toledo</a:t>
            </a:r>
            <a:endParaRPr kumimoji="0" lang="en-US" sz="4000" b="1"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pic>
        <p:nvPicPr>
          <p:cNvPr id="5" name="Picture 2"/>
          <p:cNvPicPr>
            <a:picLocks noChangeAspect="1" noChangeArrowheads="1"/>
          </p:cNvPicPr>
          <p:nvPr/>
        </p:nvPicPr>
        <p:blipFill>
          <a:blip r:embed="rId2" cstate="print"/>
          <a:srcRect/>
          <a:stretch>
            <a:fillRect/>
          </a:stretch>
        </p:blipFill>
        <p:spPr bwMode="auto">
          <a:xfrm>
            <a:off x="4343400" y="4793588"/>
            <a:ext cx="3728858" cy="1807237"/>
          </a:xfrm>
          <a:prstGeom prst="rect">
            <a:avLst/>
          </a:prstGeom>
          <a:noFill/>
          <a:ln w="9525">
            <a:noFill/>
            <a:miter lim="800000"/>
            <a:headEnd/>
            <a:tailEnd/>
          </a:ln>
        </p:spPr>
      </p:pic>
      <p:sp>
        <p:nvSpPr>
          <p:cNvPr id="7" name="TextBox 6"/>
          <p:cNvSpPr txBox="1"/>
          <p:nvPr/>
        </p:nvSpPr>
        <p:spPr>
          <a:xfrm>
            <a:off x="1295400" y="5257800"/>
            <a:ext cx="2438400" cy="1200329"/>
          </a:xfrm>
          <a:prstGeom prst="rect">
            <a:avLst/>
          </a:prstGeom>
          <a:noFill/>
        </p:spPr>
        <p:txBody>
          <a:bodyPr wrap="square" rtlCol="0">
            <a:spAutoFit/>
          </a:bodyPr>
          <a:lstStyle/>
          <a:p>
            <a:r>
              <a:rPr lang="en-US" sz="2400" b="1" dirty="0" smtClean="0"/>
              <a:t>Now available on Little Flower Parish website</a:t>
            </a:r>
            <a:endParaRPr lang="en-US" sz="2400" b="1" dirty="0"/>
          </a:p>
        </p:txBody>
      </p:sp>
      <p:sp>
        <p:nvSpPr>
          <p:cNvPr id="8" name="TextBox 7"/>
          <p:cNvSpPr txBox="1"/>
          <p:nvPr/>
        </p:nvSpPr>
        <p:spPr>
          <a:xfrm>
            <a:off x="6705600" y="2715161"/>
            <a:ext cx="2133600" cy="1323439"/>
          </a:xfrm>
          <a:prstGeom prst="rect">
            <a:avLst/>
          </a:prstGeom>
          <a:noFill/>
        </p:spPr>
        <p:txBody>
          <a:bodyPr wrap="square" rtlCol="0">
            <a:spAutoFit/>
          </a:bodyPr>
          <a:lstStyle/>
          <a:p>
            <a:r>
              <a:rPr lang="en-US" sz="2000" b="1" dirty="0" smtClean="0"/>
              <a:t>Sun. 	8:00 am</a:t>
            </a:r>
          </a:p>
          <a:p>
            <a:r>
              <a:rPr lang="en-US" sz="2000" b="1" dirty="0" smtClean="0"/>
              <a:t>Wed. 	8:00 pm</a:t>
            </a:r>
          </a:p>
          <a:p>
            <a:r>
              <a:rPr lang="en-US" sz="2000" b="1" dirty="0" smtClean="0"/>
              <a:t>Fri.	8:30 am</a:t>
            </a:r>
          </a:p>
          <a:p>
            <a:r>
              <a:rPr lang="en-US" sz="2000" b="1" dirty="0" smtClean="0"/>
              <a:t>Sat. 	11:00 am</a:t>
            </a:r>
            <a:endParaRPr lang="en-US" sz="2000" b="1" dirty="0"/>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257800"/>
          </a:xfrm>
        </p:spPr>
        <p:txBody>
          <a:bodyPr>
            <a:noAutofit/>
          </a:bodyPr>
          <a:lstStyle/>
          <a:p>
            <a:pPr marL="0" indent="0" algn="ctr">
              <a:buNone/>
            </a:pPr>
            <a:r>
              <a:rPr lang="en-US" sz="3200" b="1" dirty="0" smtClean="0"/>
              <a:t>Saturday, June 14</a:t>
            </a:r>
            <a:endParaRPr lang="en-US" sz="3200" b="1" dirty="0" smtClean="0">
              <a:solidFill>
                <a:srgbClr val="FFFF00"/>
              </a:solidFill>
            </a:endParaRPr>
          </a:p>
          <a:p>
            <a:pPr marL="0" indent="0" algn="ctr">
              <a:buNone/>
            </a:pPr>
            <a:r>
              <a:rPr lang="en-US" sz="3200" b="1" dirty="0" smtClean="0"/>
              <a:t>7:00 PM to 9:00 PM</a:t>
            </a:r>
          </a:p>
          <a:p>
            <a:pPr marL="0" indent="0" algn="ctr">
              <a:buNone/>
            </a:pPr>
            <a:r>
              <a:rPr lang="en-US" sz="3200" b="1" i="1" dirty="0" smtClean="0"/>
              <a:t>The Bible and the Sacrifice of the Mass</a:t>
            </a:r>
          </a:p>
          <a:p>
            <a:pPr marL="0" indent="0" algn="ctr">
              <a:buNone/>
            </a:pPr>
            <a:r>
              <a:rPr lang="en-US" sz="3200" b="1" dirty="0" smtClean="0"/>
              <a:t>with Dr. Scott Hahn</a:t>
            </a:r>
            <a:endParaRPr lang="en-US" sz="3200" dirty="0" smtClean="0"/>
          </a:p>
          <a:p>
            <a:pPr marL="0" indent="0" algn="ctr">
              <a:buNone/>
            </a:pPr>
            <a:endParaRPr lang="en-US" sz="3200" dirty="0" smtClean="0"/>
          </a:p>
          <a:p>
            <a:pPr marL="0" indent="0" algn="ctr">
              <a:buNone/>
            </a:pPr>
            <a:r>
              <a:rPr lang="en-US" sz="3200" dirty="0" smtClean="0"/>
              <a:t>Little Flower Parish House</a:t>
            </a:r>
          </a:p>
          <a:p>
            <a:pPr marL="0" indent="0" algn="ctr">
              <a:buNone/>
            </a:pPr>
            <a:r>
              <a:rPr lang="en-US" sz="3200" i="1" dirty="0" smtClean="0"/>
              <a:t>Bring a friend!</a:t>
            </a:r>
          </a:p>
        </p:txBody>
      </p:sp>
      <p:sp>
        <p:nvSpPr>
          <p:cNvPr id="2" name="Title 1"/>
          <p:cNvSpPr>
            <a:spLocks noGrp="1"/>
          </p:cNvSpPr>
          <p:nvPr>
            <p:ph type="title"/>
          </p:nvPr>
        </p:nvSpPr>
        <p:spPr>
          <a:xfrm>
            <a:off x="914400" y="381000"/>
            <a:ext cx="7162800" cy="929640"/>
          </a:xfrm>
        </p:spPr>
        <p:txBody>
          <a:bodyPr>
            <a:normAutofit/>
          </a:bodyPr>
          <a:lstStyle/>
          <a:p>
            <a:pPr algn="ctr"/>
            <a:r>
              <a:rPr lang="en-US" sz="4400" b="1" dirty="0" smtClean="0">
                <a:solidFill>
                  <a:srgbClr val="FFFF00"/>
                </a:solidFill>
              </a:rPr>
              <a:t>Next Men’s Night</a:t>
            </a:r>
            <a:endParaRPr lang="en-US" sz="4400" b="1" dirty="0">
              <a:solidFill>
                <a:srgbClr val="FFFF00"/>
              </a:solidFill>
            </a:endParaRPr>
          </a:p>
        </p:txBody>
      </p:sp>
    </p:spTree>
    <p:extLst>
      <p:ext uri="{BB962C8B-B14F-4D97-AF65-F5344CB8AC3E}">
        <p14:creationId xmlns:p14="http://schemas.microsoft.com/office/powerpoint/2010/main" xmlns="" val="2276587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5400" y="1066800"/>
            <a:ext cx="7315200" cy="4800599"/>
          </a:xfrm>
        </p:spPr>
        <p:txBody>
          <a:bodyPr/>
          <a:lstStyle/>
          <a:p>
            <a:pPr>
              <a:buFont typeface="Wingdings" panose="05000000000000000000" pitchFamily="2" charset="2"/>
              <a:buChar char="v"/>
            </a:pPr>
            <a:r>
              <a:rPr lang="en-US" sz="3600" b="1" dirty="0" smtClean="0"/>
              <a:t>Opening Prayer</a:t>
            </a:r>
          </a:p>
          <a:p>
            <a:pPr>
              <a:buFont typeface="Wingdings" panose="05000000000000000000" pitchFamily="2" charset="2"/>
              <a:buChar char="v"/>
            </a:pPr>
            <a:endParaRPr lang="en-US" sz="3600" dirty="0"/>
          </a:p>
          <a:p>
            <a:pPr>
              <a:buFont typeface="Wingdings" panose="05000000000000000000" pitchFamily="2" charset="2"/>
              <a:buChar char="v"/>
            </a:pPr>
            <a:r>
              <a:rPr lang="en-US" sz="3600" b="1" dirty="0" smtClean="0"/>
              <a:t> Introductions</a:t>
            </a:r>
          </a:p>
          <a:p>
            <a:pPr marL="1115568" lvl="3" indent="0">
              <a:buNone/>
            </a:pPr>
            <a:r>
              <a:rPr lang="en-US" sz="3400" dirty="0" smtClean="0"/>
              <a:t>Name</a:t>
            </a:r>
          </a:p>
          <a:p>
            <a:pPr marL="1115568" lvl="3" indent="0">
              <a:buNone/>
            </a:pPr>
            <a:r>
              <a:rPr lang="en-US" sz="3900" dirty="0" smtClean="0"/>
              <a:t>Parish (if not Little Flower)</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xmlns="" val="595108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2459" y="381000"/>
            <a:ext cx="5400541" cy="6019800"/>
          </a:xfrm>
        </p:spPr>
        <p:txBody>
          <a:bodyPr>
            <a:normAutofit fontScale="92500" lnSpcReduction="20000"/>
          </a:bodyPr>
          <a:lstStyle/>
          <a:p>
            <a:pPr marL="0" indent="0" algn="ctr">
              <a:lnSpc>
                <a:spcPct val="110000"/>
              </a:lnSpc>
              <a:buNone/>
            </a:pPr>
            <a:r>
              <a:rPr lang="en-US" sz="2800" b="1" i="1" dirty="0" smtClean="0">
                <a:solidFill>
                  <a:srgbClr val="FFFF00"/>
                </a:solidFill>
              </a:rPr>
              <a:t>Father John </a:t>
            </a:r>
            <a:r>
              <a:rPr lang="en-US" sz="2800" b="1" i="1" dirty="0" err="1" smtClean="0">
                <a:solidFill>
                  <a:srgbClr val="FFFF00"/>
                </a:solidFill>
              </a:rPr>
              <a:t>Riccardo</a:t>
            </a:r>
            <a:r>
              <a:rPr lang="en-US" sz="2800" b="1" i="1" dirty="0" smtClean="0">
                <a:solidFill>
                  <a:srgbClr val="FFFF00"/>
                </a:solidFill>
              </a:rPr>
              <a:t> </a:t>
            </a:r>
          </a:p>
          <a:p>
            <a:pPr marL="0" indent="0">
              <a:lnSpc>
                <a:spcPct val="110000"/>
              </a:lnSpc>
              <a:buFont typeface="Wingdings" pitchFamily="2" charset="2"/>
              <a:buChar char="§"/>
            </a:pPr>
            <a:r>
              <a:rPr lang="en-US" sz="1800" b="1" dirty="0" smtClean="0"/>
              <a:t> </a:t>
            </a:r>
            <a:r>
              <a:rPr lang="en-US" sz="1900" b="1" dirty="0" smtClean="0"/>
              <a:t>Priest in the Archdiocese of Detroit, ordained in 1996</a:t>
            </a:r>
          </a:p>
          <a:p>
            <a:pPr marL="0" indent="0">
              <a:lnSpc>
                <a:spcPct val="110000"/>
              </a:lnSpc>
              <a:buFont typeface="Wingdings" pitchFamily="2" charset="2"/>
              <a:buChar char="§"/>
            </a:pPr>
            <a:r>
              <a:rPr lang="en-US" sz="1900" b="1" dirty="0" smtClean="0"/>
              <a:t> Graduate of University of Michigan</a:t>
            </a:r>
          </a:p>
          <a:p>
            <a:pPr marL="0" indent="0">
              <a:lnSpc>
                <a:spcPct val="110000"/>
              </a:lnSpc>
              <a:buFont typeface="Wingdings" pitchFamily="2" charset="2"/>
              <a:buChar char="§"/>
            </a:pPr>
            <a:r>
              <a:rPr lang="en-US" sz="1900" b="1" dirty="0" smtClean="0"/>
              <a:t> Studied at Sacred Heart Major Seminary (Detroit) Gregorian University (Rome)</a:t>
            </a:r>
          </a:p>
          <a:p>
            <a:pPr marL="0" indent="0">
              <a:lnSpc>
                <a:spcPct val="110000"/>
              </a:lnSpc>
              <a:buFont typeface="Wingdings" pitchFamily="2" charset="2"/>
              <a:buChar char="§"/>
            </a:pPr>
            <a:r>
              <a:rPr lang="en-US" sz="1900" b="1" dirty="0" smtClean="0"/>
              <a:t> Received Sacred License in Theology (S. T. L.) from Pope John Paul II Institute for Studies on Marriage and the Family</a:t>
            </a:r>
          </a:p>
          <a:p>
            <a:pPr marL="0" indent="0">
              <a:lnSpc>
                <a:spcPct val="110000"/>
              </a:lnSpc>
              <a:buFont typeface="Wingdings" pitchFamily="2" charset="2"/>
              <a:buChar char="§"/>
            </a:pPr>
            <a:r>
              <a:rPr lang="en-US" sz="1900" b="1" dirty="0" smtClean="0"/>
              <a:t> Current:  Pastor at Our Lady of Good Counsel in Plymouth, Michigan</a:t>
            </a:r>
          </a:p>
          <a:p>
            <a:pPr marL="0" indent="0">
              <a:lnSpc>
                <a:spcPct val="110000"/>
              </a:lnSpc>
              <a:buFont typeface="Wingdings" pitchFamily="2" charset="2"/>
              <a:buChar char="§"/>
            </a:pPr>
            <a:r>
              <a:rPr lang="en-US" sz="1900" b="1" dirty="0" smtClean="0"/>
              <a:t> Previous service at parishes in Troy and Dearborn</a:t>
            </a:r>
          </a:p>
          <a:p>
            <a:pPr marL="0" indent="0">
              <a:lnSpc>
                <a:spcPct val="110000"/>
              </a:lnSpc>
              <a:buFont typeface="Wingdings" pitchFamily="2" charset="2"/>
              <a:buChar char="§"/>
            </a:pPr>
            <a:r>
              <a:rPr lang="en-US" sz="1900" b="1" dirty="0" smtClean="0"/>
              <a:t> Former Director of Cardinal Maida Institute at St. John Center for Youth and Family in Plymouth, Michigan</a:t>
            </a:r>
          </a:p>
          <a:p>
            <a:pPr marL="0" indent="0">
              <a:lnSpc>
                <a:spcPct val="110000"/>
              </a:lnSpc>
              <a:buFont typeface="Wingdings" pitchFamily="2" charset="2"/>
              <a:buChar char="§"/>
            </a:pPr>
            <a:r>
              <a:rPr lang="en-US" sz="1900" b="1" dirty="0" smtClean="0"/>
              <a:t> Hosts Catholic Radio program </a:t>
            </a:r>
            <a:r>
              <a:rPr lang="en-US" sz="1900" b="1" i="1" dirty="0" smtClean="0"/>
              <a:t>Christ is the Answer</a:t>
            </a:r>
            <a:r>
              <a:rPr lang="en-US" sz="1900" b="1" dirty="0" smtClean="0"/>
              <a:t>, focusing on catechetical teachings</a:t>
            </a:r>
          </a:p>
          <a:p>
            <a:pPr marL="0" indent="0">
              <a:lnSpc>
                <a:spcPct val="110000"/>
              </a:lnSpc>
              <a:buFont typeface="Wingdings" pitchFamily="2" charset="2"/>
              <a:buChar char="§"/>
            </a:pPr>
            <a:r>
              <a:rPr lang="en-US" sz="1900" b="1" dirty="0" smtClean="0"/>
              <a:t> Expert on John Paul II’s Theology of the Body</a:t>
            </a:r>
          </a:p>
          <a:p>
            <a:pPr marL="0" indent="0">
              <a:lnSpc>
                <a:spcPct val="110000"/>
              </a:lnSpc>
              <a:buFont typeface="Wingdings" pitchFamily="2" charset="2"/>
              <a:buChar char="§"/>
            </a:pPr>
            <a:r>
              <a:rPr lang="en-US" sz="1900" b="1" dirty="0" smtClean="0"/>
              <a:t> Popular speaker and teacher at pro life and faith-based events</a:t>
            </a:r>
          </a:p>
        </p:txBody>
      </p:sp>
      <p:pic>
        <p:nvPicPr>
          <p:cNvPr id="2" name="Picture 3"/>
          <p:cNvPicPr>
            <a:picLocks noChangeAspect="1" noChangeArrowheads="1"/>
          </p:cNvPicPr>
          <p:nvPr/>
        </p:nvPicPr>
        <p:blipFill>
          <a:blip r:embed="rId2" cstate="print"/>
          <a:srcRect/>
          <a:stretch>
            <a:fillRect/>
          </a:stretch>
        </p:blipFill>
        <p:spPr bwMode="auto">
          <a:xfrm>
            <a:off x="609600" y="1892113"/>
            <a:ext cx="2209800" cy="2908487"/>
          </a:xfrm>
          <a:prstGeom prst="rect">
            <a:avLst/>
          </a:prstGeom>
          <a:noFill/>
          <a:ln w="25400">
            <a:solidFill>
              <a:schemeClr val="tx1"/>
            </a:solidFill>
            <a:miter lim="800000"/>
            <a:headEnd/>
            <a:tailEnd/>
          </a:ln>
        </p:spPr>
      </p:pic>
    </p:spTree>
    <p:extLst>
      <p:ext uri="{BB962C8B-B14F-4D97-AF65-F5344CB8AC3E}">
        <p14:creationId xmlns:p14="http://schemas.microsoft.com/office/powerpoint/2010/main" xmlns="" val="3481915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1676400"/>
            <a:ext cx="8229600" cy="3124200"/>
          </a:xfrm>
          <a:prstGeom prst="rect">
            <a:avLst/>
          </a:prstGeom>
        </p:spPr>
        <p:txBody>
          <a:bodyPr vert="horz" lIns="91440" tIns="45720" rIns="91440" bIns="45720" rtlCol="0" anchor="b">
            <a:noAutofit/>
          </a:bodyPr>
          <a:lstStyle/>
          <a:p>
            <a:pPr lvl="0">
              <a:spcBef>
                <a:spcPct val="0"/>
              </a:spcBef>
              <a:defRPr/>
            </a:pPr>
            <a:r>
              <a:rPr lang="en-US" sz="3600" b="1" i="1" dirty="0" smtClean="0"/>
              <a:t>“The problem is not that the truth is unknown; the problem is the truth is unlived.”</a:t>
            </a:r>
            <a:r>
              <a:rPr lang="en-US" sz="3600" b="1" dirty="0" smtClean="0"/>
              <a:t/>
            </a:r>
            <a:br>
              <a:rPr lang="en-US" sz="3600" b="1" dirty="0" smtClean="0"/>
            </a:br>
            <a:endParaRPr lang="en-US" sz="3000" b="1" i="1" baseline="0" dirty="0" smtClean="0">
              <a:effectLst>
                <a:outerShdw blurRad="38100" dist="38100" dir="2700000" algn="tl">
                  <a:srgbClr val="000000">
                    <a:alpha val="43137"/>
                  </a:srgbClr>
                </a:outerShdw>
              </a:effectLst>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3000" b="1" i="1" dirty="0" smtClean="0">
                <a:effectLst>
                  <a:outerShdw blurRad="38100" dist="38100" dir="2700000" algn="tl">
                    <a:srgbClr val="000000">
                      <a:alpha val="43137"/>
                    </a:srgbClr>
                  </a:outerShdw>
                </a:effectLst>
                <a:latin typeface="+mj-lt"/>
                <a:ea typeface="+mj-ea"/>
                <a:cs typeface="+mj-cs"/>
              </a:rPr>
              <a:t>                      </a:t>
            </a:r>
            <a:r>
              <a:rPr lang="en-US" sz="2400" b="1" i="1" dirty="0" smtClean="0">
                <a:effectLst>
                  <a:outerShdw blurRad="38100" dist="38100" dir="2700000" algn="tl">
                    <a:srgbClr val="000000">
                      <a:alpha val="43137"/>
                    </a:srgbClr>
                  </a:outerShdw>
                </a:effectLst>
                <a:latin typeface="+mj-lt"/>
                <a:ea typeface="+mj-ea"/>
                <a:cs typeface="+mj-cs"/>
              </a:rPr>
              <a:t>-- </a:t>
            </a:r>
            <a:r>
              <a:rPr lang="en-US" sz="2400" b="1" dirty="0" smtClean="0">
                <a:effectLst>
                  <a:outerShdw blurRad="38100" dist="38100" dir="2700000" algn="tl">
                    <a:srgbClr val="000000">
                      <a:alpha val="43137"/>
                    </a:srgbClr>
                  </a:outerShdw>
                </a:effectLst>
                <a:latin typeface="+mj-lt"/>
                <a:ea typeface="+mj-ea"/>
                <a:cs typeface="+mj-cs"/>
              </a:rPr>
              <a:t>Dr. John Wood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Author of </a:t>
            </a:r>
            <a:r>
              <a:rPr kumimoji="0" lang="en-US" sz="2400" b="1" i="1"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Ordinary Lives Extraordinary Mission</a:t>
            </a:r>
            <a:endParaRPr kumimoji="0" lang="en-US" sz="2400" b="1" i="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2459" y="381000"/>
            <a:ext cx="5400541" cy="6019800"/>
          </a:xfrm>
        </p:spPr>
        <p:txBody>
          <a:bodyPr>
            <a:normAutofit fontScale="92500" lnSpcReduction="10000"/>
          </a:bodyPr>
          <a:lstStyle/>
          <a:p>
            <a:pPr marL="0" indent="0" algn="ctr">
              <a:lnSpc>
                <a:spcPct val="110000"/>
              </a:lnSpc>
              <a:buNone/>
            </a:pPr>
            <a:r>
              <a:rPr lang="en-US" sz="2800" b="1" i="1" dirty="0" smtClean="0">
                <a:solidFill>
                  <a:srgbClr val="FFFF00"/>
                </a:solidFill>
              </a:rPr>
              <a:t>Father John </a:t>
            </a:r>
            <a:r>
              <a:rPr lang="en-US" sz="2800" b="1" i="1" dirty="0" err="1" smtClean="0">
                <a:solidFill>
                  <a:srgbClr val="FFFF00"/>
                </a:solidFill>
              </a:rPr>
              <a:t>Riccardo</a:t>
            </a:r>
            <a:r>
              <a:rPr lang="en-US" sz="2800" b="1" i="1" dirty="0" smtClean="0">
                <a:solidFill>
                  <a:srgbClr val="FFFF00"/>
                </a:solidFill>
              </a:rPr>
              <a:t> </a:t>
            </a:r>
          </a:p>
          <a:p>
            <a:pPr marL="0" indent="0">
              <a:lnSpc>
                <a:spcPct val="110000"/>
              </a:lnSpc>
              <a:buFont typeface="Wingdings" pitchFamily="2" charset="2"/>
              <a:buChar char="§"/>
            </a:pPr>
            <a:r>
              <a:rPr lang="en-US" sz="1800" b="1" dirty="0" smtClean="0"/>
              <a:t> Priest in the Archdiocese of Detroit, ordained in 1996</a:t>
            </a:r>
          </a:p>
          <a:p>
            <a:pPr marL="0" indent="0">
              <a:lnSpc>
                <a:spcPct val="110000"/>
              </a:lnSpc>
              <a:buFont typeface="Wingdings" pitchFamily="2" charset="2"/>
              <a:buChar char="§"/>
            </a:pPr>
            <a:r>
              <a:rPr lang="en-US" sz="1800" b="1" dirty="0" smtClean="0"/>
              <a:t> Graduate of University of Michigan</a:t>
            </a:r>
          </a:p>
          <a:p>
            <a:pPr marL="0" indent="0">
              <a:lnSpc>
                <a:spcPct val="110000"/>
              </a:lnSpc>
              <a:buFont typeface="Wingdings" pitchFamily="2" charset="2"/>
              <a:buChar char="§"/>
            </a:pPr>
            <a:r>
              <a:rPr lang="en-US" sz="1800" b="1" dirty="0" smtClean="0"/>
              <a:t> Studied at Sacred Heart Major Seminary (Detroit) Gregorian University (Rome)</a:t>
            </a:r>
          </a:p>
          <a:p>
            <a:pPr marL="0" indent="0">
              <a:lnSpc>
                <a:spcPct val="110000"/>
              </a:lnSpc>
              <a:buFont typeface="Wingdings" pitchFamily="2" charset="2"/>
              <a:buChar char="§"/>
            </a:pPr>
            <a:r>
              <a:rPr lang="en-US" sz="1800" b="1" dirty="0" smtClean="0"/>
              <a:t> Received Sacred License in Theology (S. T. L.) from Pope John Paul II Institute for Studies on Marriage and the Family</a:t>
            </a:r>
          </a:p>
          <a:p>
            <a:pPr marL="0" indent="0">
              <a:lnSpc>
                <a:spcPct val="110000"/>
              </a:lnSpc>
              <a:buFont typeface="Wingdings" pitchFamily="2" charset="2"/>
              <a:buChar char="§"/>
            </a:pPr>
            <a:r>
              <a:rPr lang="en-US" sz="1800" b="1" dirty="0" smtClean="0"/>
              <a:t> Current:  Pastor at Our Lady of Good Counsel in Plymouth, Michigan</a:t>
            </a:r>
          </a:p>
          <a:p>
            <a:pPr marL="0" indent="0">
              <a:lnSpc>
                <a:spcPct val="110000"/>
              </a:lnSpc>
              <a:buFont typeface="Wingdings" pitchFamily="2" charset="2"/>
              <a:buChar char="§"/>
            </a:pPr>
            <a:r>
              <a:rPr lang="en-US" sz="1800" b="1" dirty="0" smtClean="0"/>
              <a:t> Previous service at parishes in Troy and Dearborn</a:t>
            </a:r>
          </a:p>
          <a:p>
            <a:pPr marL="0" indent="0">
              <a:lnSpc>
                <a:spcPct val="110000"/>
              </a:lnSpc>
              <a:buFont typeface="Wingdings" pitchFamily="2" charset="2"/>
              <a:buChar char="§"/>
            </a:pPr>
            <a:r>
              <a:rPr lang="en-US" sz="1800" b="1" dirty="0" smtClean="0"/>
              <a:t> Former Director of Cardinal Maida Institute at St. John Center for Youth and Family in Plymouth, Michigan</a:t>
            </a:r>
          </a:p>
          <a:p>
            <a:pPr marL="0" indent="0">
              <a:lnSpc>
                <a:spcPct val="110000"/>
              </a:lnSpc>
              <a:buFont typeface="Wingdings" pitchFamily="2" charset="2"/>
              <a:buChar char="§"/>
            </a:pPr>
            <a:r>
              <a:rPr lang="en-US" sz="1800" b="1" dirty="0" smtClean="0"/>
              <a:t> Hosts Catholic Radio program </a:t>
            </a:r>
            <a:r>
              <a:rPr lang="en-US" sz="1800" b="1" i="1" dirty="0" smtClean="0"/>
              <a:t>Christ is the Answer</a:t>
            </a:r>
            <a:r>
              <a:rPr lang="en-US" sz="1800" b="1" dirty="0" smtClean="0"/>
              <a:t>, focusing on catechetical teachings</a:t>
            </a:r>
          </a:p>
          <a:p>
            <a:pPr marL="0" indent="0">
              <a:lnSpc>
                <a:spcPct val="110000"/>
              </a:lnSpc>
              <a:buFont typeface="Wingdings" pitchFamily="2" charset="2"/>
              <a:buChar char="§"/>
            </a:pPr>
            <a:r>
              <a:rPr lang="en-US" sz="1800" b="1" dirty="0" smtClean="0"/>
              <a:t> Expert on John Paul II’s Theology of the Body</a:t>
            </a:r>
          </a:p>
          <a:p>
            <a:pPr marL="0" indent="0">
              <a:lnSpc>
                <a:spcPct val="110000"/>
              </a:lnSpc>
              <a:buFont typeface="Wingdings" pitchFamily="2" charset="2"/>
              <a:buChar char="§"/>
            </a:pPr>
            <a:r>
              <a:rPr lang="en-US" sz="1800" b="1" dirty="0" smtClean="0"/>
              <a:t> Popular speaker and teacher at pro life and faith-based events</a:t>
            </a:r>
            <a:endParaRPr lang="en-US" sz="2000" b="1" dirty="0" smtClean="0"/>
          </a:p>
        </p:txBody>
      </p:sp>
      <p:pic>
        <p:nvPicPr>
          <p:cNvPr id="2" name="Picture 3"/>
          <p:cNvPicPr>
            <a:picLocks noChangeAspect="1" noChangeArrowheads="1"/>
          </p:cNvPicPr>
          <p:nvPr/>
        </p:nvPicPr>
        <p:blipFill>
          <a:blip r:embed="rId2" cstate="print"/>
          <a:srcRect/>
          <a:stretch>
            <a:fillRect/>
          </a:stretch>
        </p:blipFill>
        <p:spPr bwMode="auto">
          <a:xfrm>
            <a:off x="609600" y="1892113"/>
            <a:ext cx="2209800" cy="2908487"/>
          </a:xfrm>
          <a:prstGeom prst="rect">
            <a:avLst/>
          </a:prstGeom>
          <a:noFill/>
          <a:ln w="25400">
            <a:solidFill>
              <a:schemeClr val="tx1"/>
            </a:solidFill>
            <a:miter lim="800000"/>
            <a:headEnd/>
            <a:tailEnd/>
          </a:ln>
        </p:spPr>
      </p:pic>
    </p:spTree>
    <p:extLst>
      <p:ext uri="{BB962C8B-B14F-4D97-AF65-F5344CB8AC3E}">
        <p14:creationId xmlns:p14="http://schemas.microsoft.com/office/powerpoint/2010/main" xmlns="" val="3481915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00400" y="1981200"/>
            <a:ext cx="5486400" cy="3657600"/>
          </a:xfrm>
          <a:prstGeom prst="rect">
            <a:avLst/>
          </a:prstGeom>
        </p:spPr>
        <p:txBody>
          <a:bodyPr vert="horz" lIns="91440" tIns="45720" rIns="91440" bIns="45720" rtlCol="0" anchor="b">
            <a:noAutofit/>
          </a:bodyPr>
          <a:lstStyle/>
          <a:p>
            <a:pPr lvl="0">
              <a:spcBef>
                <a:spcPct val="0"/>
              </a:spcBef>
              <a:defRPr/>
            </a:pPr>
            <a:endParaRPr lang="en-US" sz="3600" b="1" i="1" dirty="0" smtClean="0"/>
          </a:p>
          <a:p>
            <a:pPr lvl="0">
              <a:spcBef>
                <a:spcPct val="0"/>
              </a:spcBef>
              <a:defRPr/>
            </a:pPr>
            <a:endParaRPr lang="en-US" sz="3600" b="1" i="1" dirty="0" smtClean="0"/>
          </a:p>
          <a:p>
            <a:pPr lvl="0">
              <a:spcBef>
                <a:spcPct val="0"/>
              </a:spcBef>
              <a:defRPr/>
            </a:pPr>
            <a:endParaRPr lang="en-US" sz="3600" b="1" dirty="0" smtClean="0"/>
          </a:p>
          <a:p>
            <a:pPr lvl="0">
              <a:spcBef>
                <a:spcPct val="0"/>
              </a:spcBef>
              <a:defRPr/>
            </a:pPr>
            <a:endParaRPr lang="en-US" sz="3600" b="1" i="1" dirty="0" smtClean="0"/>
          </a:p>
          <a:p>
            <a:pPr lvl="0">
              <a:spcBef>
                <a:spcPct val="0"/>
              </a:spcBef>
              <a:defRPr/>
            </a:pPr>
            <a:r>
              <a:rPr lang="en-US" sz="3600" b="1" i="1" dirty="0" smtClean="0"/>
              <a:t>"Give </a:t>
            </a:r>
            <a:r>
              <a:rPr lang="en-US" sz="3600" b="1" i="1" dirty="0" smtClean="0"/>
              <a:t>me an army saying the Rosary and I will conquer the world."</a:t>
            </a:r>
            <a:br>
              <a:rPr lang="en-US" sz="3600" b="1" i="1" dirty="0" smtClean="0"/>
            </a:br>
            <a:r>
              <a:rPr lang="en-US" sz="3600" b="1" i="1" dirty="0" smtClean="0"/>
              <a:t>			</a:t>
            </a:r>
          </a:p>
          <a:p>
            <a:pPr lvl="0">
              <a:spcBef>
                <a:spcPct val="0"/>
              </a:spcBef>
              <a:defRPr/>
            </a:pPr>
            <a:r>
              <a:rPr lang="en-US" sz="3600" dirty="0" smtClean="0"/>
              <a:t>	</a:t>
            </a:r>
            <a:r>
              <a:rPr lang="en-US" sz="3600" dirty="0" smtClean="0"/>
              <a:t>	</a:t>
            </a:r>
            <a:r>
              <a:rPr lang="en-US" sz="2800" b="1" dirty="0" smtClean="0"/>
              <a:t>--</a:t>
            </a:r>
            <a:r>
              <a:rPr lang="en-US" sz="2800" b="1" dirty="0" smtClean="0"/>
              <a:t>Saint Pope Pius IX</a:t>
            </a:r>
            <a:br>
              <a:rPr lang="en-US" sz="2800" b="1" dirty="0" smtClean="0"/>
            </a:br>
            <a:endParaRPr kumimoji="0" lang="en-US" sz="2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483646" y="2209800"/>
            <a:ext cx="2259554" cy="3228975"/>
          </a:xfrm>
          <a:prstGeom prst="rect">
            <a:avLst/>
          </a:prstGeom>
          <a:noFill/>
          <a:ln w="22225">
            <a:solidFill>
              <a:schemeClr val="tx1"/>
            </a:solidFill>
            <a:miter lim="800000"/>
            <a:headEnd/>
            <a:tailEnd/>
          </a:ln>
        </p:spPr>
      </p:pic>
      <p:sp>
        <p:nvSpPr>
          <p:cNvPr id="5" name="Title 1"/>
          <p:cNvSpPr txBox="1">
            <a:spLocks/>
          </p:cNvSpPr>
          <p:nvPr/>
        </p:nvSpPr>
        <p:spPr>
          <a:xfrm>
            <a:off x="1295400" y="228600"/>
            <a:ext cx="6934200" cy="990600"/>
          </a:xfrm>
          <a:prstGeom prst="rect">
            <a:avLst/>
          </a:prstGeom>
        </p:spPr>
        <p:txBody>
          <a:bodyPr vert="horz" lIns="91440" tIns="45720" rIns="91440" bIns="45720" rtlCol="0" anchor="b">
            <a:noAutofit/>
          </a:bodyPr>
          <a:lstStyle/>
          <a:p>
            <a:pPr lvl="0">
              <a:spcBef>
                <a:spcPct val="0"/>
              </a:spcBef>
              <a:defRPr/>
            </a:pPr>
            <a:endParaRPr lang="en-US" sz="3600" b="1" i="1" dirty="0" smtClean="0"/>
          </a:p>
          <a:p>
            <a:pPr lvl="0">
              <a:spcBef>
                <a:spcPct val="0"/>
              </a:spcBef>
              <a:defRPr/>
            </a:pPr>
            <a:endParaRPr lang="en-US" sz="3600" b="1" i="1" dirty="0" smtClean="0"/>
          </a:p>
          <a:p>
            <a:pPr lvl="0">
              <a:spcBef>
                <a:spcPct val="0"/>
              </a:spcBef>
              <a:defRPr/>
            </a:pPr>
            <a:endParaRPr lang="en-US" sz="3600" b="1" i="1" dirty="0" smtClean="0"/>
          </a:p>
          <a:p>
            <a:pPr lvl="0">
              <a:spcBef>
                <a:spcPct val="0"/>
              </a:spcBef>
              <a:defRPr/>
            </a:pPr>
            <a:r>
              <a:rPr lang="en-US" sz="3600" b="1" dirty="0" smtClean="0">
                <a:solidFill>
                  <a:srgbClr val="FFFF00"/>
                </a:solidFill>
              </a:rPr>
              <a:t>May is the month of Mary . . .</a:t>
            </a:r>
            <a:endParaRPr lang="en-US" sz="3600" b="1" i="1" dirty="0" smtClean="0"/>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905000"/>
            <a:ext cx="8229600" cy="1371600"/>
          </a:xfrm>
          <a:prstGeom prst="rect">
            <a:avLst/>
          </a:prstGeom>
        </p:spPr>
        <p:txBody>
          <a:bodyPr vert="horz" lIns="91440" tIns="45720" rIns="91440" bIns="45720" rtlCol="0" anchor="b">
            <a:noAutofit/>
          </a:bodyPr>
          <a:lstStyle/>
          <a:p>
            <a:pPr lvl="0" algn="ctr">
              <a:spcBef>
                <a:spcPct val="0"/>
              </a:spcBef>
              <a:defRPr/>
            </a:pPr>
            <a:r>
              <a:rPr lang="en-US" sz="3600" b="1" i="1" dirty="0" smtClean="0"/>
              <a:t>Other opportunities to </a:t>
            </a:r>
          </a:p>
          <a:p>
            <a:pPr lvl="0" algn="ctr">
              <a:spcBef>
                <a:spcPct val="0"/>
              </a:spcBef>
              <a:defRPr/>
            </a:pPr>
            <a:r>
              <a:rPr lang="en-US" sz="3600" b="1" i="1" dirty="0" smtClean="0"/>
              <a:t>strengthen your faith . . . </a:t>
            </a:r>
            <a:endParaRPr kumimoji="0" lang="en-US" sz="2800" b="1"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xmlns="" val="2260357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2520" y="609600"/>
            <a:ext cx="7040880" cy="2695037"/>
          </a:xfrm>
          <a:ln w="19050">
            <a:solidFill>
              <a:schemeClr val="tx1"/>
            </a:solidFill>
          </a:ln>
        </p:spPr>
      </p:pic>
      <p:sp>
        <p:nvSpPr>
          <p:cNvPr id="8" name="TextBox 7"/>
          <p:cNvSpPr txBox="1"/>
          <p:nvPr/>
        </p:nvSpPr>
        <p:spPr>
          <a:xfrm>
            <a:off x="594360" y="3962400"/>
            <a:ext cx="8001000" cy="1754326"/>
          </a:xfrm>
          <a:prstGeom prst="rect">
            <a:avLst/>
          </a:prstGeom>
          <a:noFill/>
        </p:spPr>
        <p:txBody>
          <a:bodyPr wrap="square" rtlCol="0">
            <a:spAutoFit/>
          </a:bodyPr>
          <a:lstStyle/>
          <a:p>
            <a:pPr algn="ctr"/>
            <a:r>
              <a:rPr lang="en-US" sz="3600" b="1" dirty="0" smtClean="0">
                <a:solidFill>
                  <a:srgbClr val="FFFF00"/>
                </a:solidFill>
              </a:rPr>
              <a:t>Men’s Bible Study</a:t>
            </a:r>
          </a:p>
          <a:p>
            <a:pPr algn="ctr"/>
            <a:r>
              <a:rPr lang="en-US" sz="3600" dirty="0" smtClean="0"/>
              <a:t>Saturday Mornings 7:30 to 8:30 AM</a:t>
            </a:r>
          </a:p>
          <a:p>
            <a:pPr algn="ctr"/>
            <a:r>
              <a:rPr lang="en-US" sz="3600" dirty="0" smtClean="0"/>
              <a:t>Little Flower Parish House</a:t>
            </a:r>
          </a:p>
        </p:txBody>
      </p:sp>
    </p:spTree>
    <p:extLst>
      <p:ext uri="{BB962C8B-B14F-4D97-AF65-F5344CB8AC3E}">
        <p14:creationId xmlns:p14="http://schemas.microsoft.com/office/powerpoint/2010/main" xmlns="" val="3380122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743200" y="381002"/>
            <a:ext cx="3429000" cy="1312518"/>
          </a:xfrm>
          <a:ln w="19050">
            <a:solidFill>
              <a:schemeClr val="tx1"/>
            </a:solidFill>
          </a:ln>
        </p:spPr>
      </p:pic>
      <p:sp>
        <p:nvSpPr>
          <p:cNvPr id="8" name="TextBox 7"/>
          <p:cNvSpPr txBox="1"/>
          <p:nvPr/>
        </p:nvSpPr>
        <p:spPr>
          <a:xfrm>
            <a:off x="381000" y="1981200"/>
            <a:ext cx="8534400" cy="4431983"/>
          </a:xfrm>
          <a:prstGeom prst="rect">
            <a:avLst/>
          </a:prstGeom>
          <a:noFill/>
        </p:spPr>
        <p:txBody>
          <a:bodyPr wrap="square" rtlCol="0">
            <a:spAutoFit/>
          </a:bodyPr>
          <a:lstStyle/>
          <a:p>
            <a:pPr algn="ctr"/>
            <a:r>
              <a:rPr lang="en-US" sz="3600" b="1" dirty="0" smtClean="0">
                <a:solidFill>
                  <a:srgbClr val="FFFF00"/>
                </a:solidFill>
              </a:rPr>
              <a:t>Men’s </a:t>
            </a:r>
            <a:r>
              <a:rPr lang="en-US" sz="3600" b="1" dirty="0" err="1" smtClean="0">
                <a:solidFill>
                  <a:srgbClr val="FFFF00"/>
                </a:solidFill>
              </a:rPr>
              <a:t>Koinonia</a:t>
            </a:r>
            <a:r>
              <a:rPr lang="en-US" sz="3600" b="1" dirty="0" smtClean="0">
                <a:solidFill>
                  <a:srgbClr val="FFFF00"/>
                </a:solidFill>
              </a:rPr>
              <a:t> </a:t>
            </a:r>
            <a:r>
              <a:rPr lang="en-US" sz="3600" b="1" dirty="0" smtClean="0">
                <a:solidFill>
                  <a:srgbClr val="FFFF00"/>
                </a:solidFill>
              </a:rPr>
              <a:t>Group</a:t>
            </a:r>
          </a:p>
          <a:p>
            <a:pPr algn="ctr"/>
            <a:endParaRPr lang="en-US" sz="3600" b="1" dirty="0" smtClean="0">
              <a:solidFill>
                <a:srgbClr val="FFFF00"/>
              </a:solidFill>
            </a:endParaRPr>
          </a:p>
          <a:p>
            <a:pPr algn="ctr"/>
            <a:r>
              <a:rPr lang="en-US" sz="3000" i="1" dirty="0" err="1" smtClean="0"/>
              <a:t>Koinonia</a:t>
            </a:r>
            <a:r>
              <a:rPr lang="en-US" sz="3000" dirty="0" smtClean="0"/>
              <a:t> </a:t>
            </a:r>
            <a:r>
              <a:rPr lang="en-US" sz="3000" dirty="0" smtClean="0"/>
              <a:t>(from the </a:t>
            </a:r>
            <a:r>
              <a:rPr lang="en-US" sz="3000" dirty="0" smtClean="0"/>
              <a:t>Greek):</a:t>
            </a:r>
          </a:p>
          <a:p>
            <a:pPr algn="ctr"/>
            <a:r>
              <a:rPr lang="en-US" sz="3000" dirty="0" smtClean="0"/>
              <a:t>communion, joint participation, fellowship</a:t>
            </a:r>
            <a:r>
              <a:rPr lang="en-US" sz="3000" dirty="0" smtClean="0"/>
              <a:t>.</a:t>
            </a:r>
            <a:endParaRPr lang="en-US" sz="3000" dirty="0" smtClean="0">
              <a:solidFill>
                <a:srgbClr val="FF0000"/>
              </a:solidFill>
            </a:endParaRPr>
          </a:p>
          <a:p>
            <a:pPr algn="ctr"/>
            <a:endParaRPr lang="en-US" sz="3000" b="1" dirty="0" smtClean="0"/>
          </a:p>
          <a:p>
            <a:pPr algn="ctr"/>
            <a:r>
              <a:rPr lang="en-US" sz="3000" b="1" dirty="0" smtClean="0"/>
              <a:t>Tuesday </a:t>
            </a:r>
            <a:r>
              <a:rPr lang="en-US" sz="3000" b="1" dirty="0" smtClean="0"/>
              <a:t>and Wednesday </a:t>
            </a:r>
            <a:r>
              <a:rPr lang="en-US" sz="3000" b="1" dirty="0" smtClean="0"/>
              <a:t>Evenings</a:t>
            </a:r>
          </a:p>
          <a:p>
            <a:pPr algn="ctr"/>
            <a:r>
              <a:rPr lang="en-US" sz="3000" b="1" dirty="0" smtClean="0"/>
              <a:t>(Through June)</a:t>
            </a:r>
            <a:endParaRPr lang="en-US" sz="3000" b="1" dirty="0" smtClean="0"/>
          </a:p>
          <a:p>
            <a:pPr algn="ctr"/>
            <a:r>
              <a:rPr lang="en-US" sz="3000" b="1" dirty="0" smtClean="0"/>
              <a:t>7:00 – 8:00 pm</a:t>
            </a:r>
          </a:p>
          <a:p>
            <a:pPr algn="ctr"/>
            <a:r>
              <a:rPr lang="en-US" sz="3000" b="1" dirty="0" smtClean="0"/>
              <a:t>St. Francis Room</a:t>
            </a:r>
          </a:p>
        </p:txBody>
      </p:sp>
    </p:spTree>
    <p:extLst>
      <p:ext uri="{BB962C8B-B14F-4D97-AF65-F5344CB8AC3E}">
        <p14:creationId xmlns:p14="http://schemas.microsoft.com/office/powerpoint/2010/main" xmlns="" val="3380122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1560</TotalTime>
  <Words>459</Words>
  <Application>Microsoft Office PowerPoint</Application>
  <PresentationFormat>On-screen Show (4:3)</PresentationFormat>
  <Paragraphs>78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Elemental</vt:lpstr>
      <vt:lpstr>Slide 1</vt:lpstr>
      <vt:lpstr>Slide 2</vt:lpstr>
      <vt:lpstr>Slide 3</vt:lpstr>
      <vt:lpstr>Slide 4</vt:lpstr>
      <vt:lpstr>Slide 5</vt:lpstr>
      <vt:lpstr>Slide 6</vt:lpstr>
      <vt:lpstr>Slide 7</vt:lpstr>
      <vt:lpstr>Slide 8</vt:lpstr>
      <vt:lpstr>Slide 9</vt:lpstr>
      <vt:lpstr>   Annunciation Radio  WNOC 89.7 FM  Learn more about your faith!  </vt:lpstr>
      <vt:lpstr>    Annunciation Radio WNOC 89.7 FM  Christ is the Answer Father John Riccardo  Sunday  9-10am Mon – Thurs  2-3pm Also online (Google)</vt:lpstr>
      <vt:lpstr>    Annunciation Radio WNOC 89.7 FM  Understanding Scripture  with Father Dave Father Dave Nuss</vt:lpstr>
      <vt:lpstr>Next Men’s Night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not excusable if we believe any man to the contrary of the faith, no matter how good or how knowledgeable he may seem, when we see that he teaches us a wrong way, which we can soon know if we are good Christians and already know the Creed.”</dc:title>
  <dc:creator>jjc</dc:creator>
  <cp:lastModifiedBy>Owner</cp:lastModifiedBy>
  <cp:revision>131</cp:revision>
  <cp:lastPrinted>2013-11-07T22:32:53Z</cp:lastPrinted>
  <dcterms:created xsi:type="dcterms:W3CDTF">2013-10-26T11:08:42Z</dcterms:created>
  <dcterms:modified xsi:type="dcterms:W3CDTF">2014-04-29T01:15:36Z</dcterms:modified>
</cp:coreProperties>
</file>